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862" r:id="rId3"/>
    <p:sldMasterId id="2147483777" r:id="rId4"/>
    <p:sldMasterId id="2147483705" r:id="rId5"/>
    <p:sldMasterId id="2147483853" r:id="rId6"/>
    <p:sldMasterId id="2147483865" r:id="rId7"/>
    <p:sldMasterId id="2147483689" r:id="rId8"/>
    <p:sldMasterId id="2147483850" r:id="rId9"/>
    <p:sldMasterId id="2147483851" r:id="rId10"/>
    <p:sldMasterId id="2147483848" r:id="rId11"/>
    <p:sldMasterId id="2147483852" r:id="rId12"/>
    <p:sldMasterId id="2147483855" r:id="rId13"/>
    <p:sldMasterId id="2147483856" r:id="rId14"/>
    <p:sldMasterId id="2147483703" r:id="rId15"/>
    <p:sldMasterId id="2147483879" r:id="rId16"/>
  </p:sldMasterIdLst>
  <p:notesMasterIdLst>
    <p:notesMasterId r:id="rId36"/>
  </p:notesMasterIdLst>
  <p:handoutMasterIdLst>
    <p:handoutMasterId r:id="rId37"/>
  </p:handoutMasterIdLst>
  <p:sldIdLst>
    <p:sldId id="2459" r:id="rId17"/>
    <p:sldId id="2465" r:id="rId18"/>
    <p:sldId id="2464" r:id="rId19"/>
    <p:sldId id="2453" r:id="rId20"/>
    <p:sldId id="2463" r:id="rId21"/>
    <p:sldId id="2457" r:id="rId22"/>
    <p:sldId id="2456" r:id="rId23"/>
    <p:sldId id="2472" r:id="rId24"/>
    <p:sldId id="2467" r:id="rId25"/>
    <p:sldId id="2466" r:id="rId26"/>
    <p:sldId id="2478" r:id="rId27"/>
    <p:sldId id="2468" r:id="rId28"/>
    <p:sldId id="2469" r:id="rId29"/>
    <p:sldId id="2479" r:id="rId30"/>
    <p:sldId id="2475" r:id="rId31"/>
    <p:sldId id="2474" r:id="rId32"/>
    <p:sldId id="2470" r:id="rId33"/>
    <p:sldId id="2476" r:id="rId34"/>
    <p:sldId id="2477" r:id="rId35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говор присоединения" id="{2DEBFDE6-A1AD-BA4D-90BF-1D391A2B5EFF}">
          <p14:sldIdLst>
            <p14:sldId id="2459"/>
            <p14:sldId id="2465"/>
            <p14:sldId id="2464"/>
            <p14:sldId id="2453"/>
            <p14:sldId id="2463"/>
            <p14:sldId id="2457"/>
            <p14:sldId id="2456"/>
          </p14:sldIdLst>
        </p14:section>
        <p14:section name="Проведение закупки: Учетная система" id="{7F53F3B8-5619-4354-B2E2-4B4F14926499}">
          <p14:sldIdLst>
            <p14:sldId id="2472"/>
          </p14:sldIdLst>
        </p14:section>
        <p14:section name="Проведение закупки: Закупки 2.0" id="{6A9F34A8-2946-4D00-81FD-09460902A9E6}">
          <p14:sldIdLst>
            <p14:sldId id="2467"/>
            <p14:sldId id="2466"/>
            <p14:sldId id="2478"/>
            <p14:sldId id="2468"/>
            <p14:sldId id="2469"/>
            <p14:sldId id="2479"/>
            <p14:sldId id="2475"/>
          </p14:sldIdLst>
        </p14:section>
        <p14:section name="Заявка на потребление: Учетная система" id="{73F3B99C-8226-4983-934D-6127CD023B1A}">
          <p14:sldIdLst>
            <p14:sldId id="2474"/>
          </p14:sldIdLst>
        </p14:section>
        <p14:section name="Заявка на потребление: Закупки 2.0" id="{F4097F6B-A949-4B4E-90EC-EBC8AEB773B8}">
          <p14:sldIdLst>
            <p14:sldId id="2470"/>
          </p14:sldIdLst>
        </p14:section>
        <p14:section name="Заявка на потребление: ЕОС Договор" id="{FEBBB187-9BF0-430F-AB9A-9CA7B0EAF539}">
          <p14:sldIdLst>
            <p14:sldId id="2476"/>
            <p14:sldId id="24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Шишкова Анна Романовна" initials="ШАР" lastIdx="1" clrIdx="6">
    <p:extLst>
      <p:ext uri="{19B8F6BF-5375-455C-9EA6-DF929625EA0E}">
        <p15:presenceInfo xmlns:p15="http://schemas.microsoft.com/office/powerpoint/2012/main" userId="S-1-5-21-3119835862-1306673144-2631644997-1391191" providerId="AD"/>
      </p:ext>
    </p:extLst>
  </p:cmAuthor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  <p:cmAuthor id="5" name="Конышева Елена Олеговна" initials="КЕО" lastIdx="6" clrIdx="4">
    <p:extLst>
      <p:ext uri="{19B8F6BF-5375-455C-9EA6-DF929625EA0E}">
        <p15:presenceInfo xmlns:p15="http://schemas.microsoft.com/office/powerpoint/2012/main" userId="Конышева Елена Олеговна" providerId="None"/>
      </p:ext>
    </p:extLst>
  </p:cmAuthor>
  <p:cmAuthor id="6" name="Фетисов Александр Альбертович" initials="ФАА" lastIdx="1" clrIdx="5">
    <p:extLst>
      <p:ext uri="{19B8F6BF-5375-455C-9EA6-DF929625EA0E}">
        <p15:presenceInfo xmlns:p15="http://schemas.microsoft.com/office/powerpoint/2012/main" userId="S-1-5-21-3119835862-1306673144-2631644997-910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789"/>
    <a:srgbClr val="FEE3DE"/>
    <a:srgbClr val="7F7F7F"/>
    <a:srgbClr val="025EA1"/>
    <a:srgbClr val="6DACE3"/>
    <a:srgbClr val="E7E8EC"/>
    <a:srgbClr val="CBCDD6"/>
    <a:srgbClr val="FCC30B"/>
    <a:srgbClr val="E20079"/>
    <a:srgbClr val="FD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7459" autoAdjust="0"/>
  </p:normalViewPr>
  <p:slideViewPr>
    <p:cSldViewPr snapToGrid="0" snapToObjects="1">
      <p:cViewPr varScale="1">
        <p:scale>
          <a:sx n="65" d="100"/>
          <a:sy n="65" d="100"/>
        </p:scale>
        <p:origin x="688" y="4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0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3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7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1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40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2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2BDE33-8DE6-C1E5-FF03-4F4E3CBE9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3" y="518174"/>
            <a:ext cx="429557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EAEEF-A1F8-C81C-EEF0-05BD5503B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DB3C-03F1-1850-94FE-B3D13CC1D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8962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6385E-CB3F-7C0C-B75D-FE132A6B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2B15B-3FA7-22A9-0DFC-125831C06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4455108" cy="9345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57B8E479-14E7-E458-4668-A8743A5E0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8E28440-94DE-724F-CF30-48760E9B0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7A98964D-395D-C279-F3B3-ED0912DBA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4C4A25-9ECF-C4E0-EC93-AE1356A45F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3E1BDD-A286-5E36-A636-CE614C83E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BD07-FD5C-6F34-01AE-0B43B99C77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FBB0F-F21A-CEE8-B80D-82EE811893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412504-0650-9001-EC15-702FF5644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8CB817-322E-E8E7-EFF4-E14B78F11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1" y="518174"/>
            <a:ext cx="429557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06F7E504-69B4-47BA-ED8A-68557D56F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E5C8AF2E-02CB-D7BB-112A-4360142ED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CB3AE040-0CD4-D360-B0B1-56B0C101F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F574D4E4-0E10-D0F8-898D-14F8D27B8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C3D1-5C4F-E6CC-F384-98F621E3D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C3D1-5C4F-E6CC-F384-98F621E3D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293290" y="158620"/>
            <a:ext cx="2453951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EB7622F-D058-5093-2090-06FFFA3E3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CA4D61-ADDD-D3CD-5C36-7E083E1B2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BC816E8C-C7E8-E0D3-29DC-894BD348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AE3D34C-5302-4C12-9452-6809C8166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97E188-D453-4AFB-9EFB-5C4A53304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62925-6AD9-5803-462D-AF44493573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7331F-8BFA-E706-2103-61F9B291A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C02400B-5D38-2889-2784-92466DAC5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4987" y="570089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4986" y="109453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39EB5F-3FA1-4E5E-ABB6-DC527C120A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3" y="518174"/>
            <a:ext cx="429557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1B1D34-52BF-694C-E6D0-A3A4CA5D7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53CA0C6-7965-FE2D-6298-8FA4714D7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109EE38-468E-DF65-3DCD-F5E5465F4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2CC3361-3173-749F-80E4-14015AA21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B997542-A36D-6CCD-E814-7AD891C7B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4197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FB2CC76-0A99-91DB-1655-AB8C0362E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3CA9BC-3A91-0550-541E-C4AF5E467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E79970-49DC-4E1E-4F1B-599B7804A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8D8687-4697-2FAF-E31D-880E3C0E0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9FE991-1091-B209-E1A3-EF0A7A27A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4DD81F5-40FF-9572-A93C-022A6ADAA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30367D-E29C-6200-35AD-91CDDDEED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74F43-39A4-86DD-1FD3-EA3AC291E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1F0F-3B06-6A15-DC36-5381E32274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4294963-59E1-8E28-F8B7-EE869100E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4987" y="570089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4986" y="109453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129696-544D-94D5-4DDA-CCBD39BC9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1" y="518174"/>
            <a:ext cx="429557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405CF61-509A-5C09-3775-009A351E1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A644503-AE44-4E8A-8682-1D83AC249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1328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56FDB13-4B2C-9D2E-08FE-32428CF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804F3FC-B5F4-7131-E979-B18BE262A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19F6FE4-292D-9F97-BA29-3B6403E19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FA6178-7F8F-CC58-E5A0-6ABF2F224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8851868-CBAE-1373-2F30-A2F125944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9FDA3FD-D00C-AD49-10C1-90628D499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24C3AAB-5563-8B23-4B45-44A8D56F3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DE48E5-B2AC-E516-1E84-114640B4B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CD637051-CB5A-753C-8567-7CA200DCF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3F8A798F-CF25-EE81-3B8D-D7E0F7D1C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DF5130A-C83D-FF50-728C-E80B79FFC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9E1EDC-B3C4-63D8-7362-8BD6AB1A7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CEEC4A04-A0E5-F48F-6FFF-1523AFDBC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B9CA23-E5DA-FF82-DDFB-9630862D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C126CBC-9C40-9585-DA6F-6DA6DEB12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6EB1C0A-17DC-ED94-82FD-1E97722B4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AAC52D2-76C2-9CDC-721B-64F10CC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173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89E942E2-AD59-C182-8A0C-9A5656593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126580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67130CA1-0B90-F972-3870-4E1EA6148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484095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46B491C2-ADB1-C08E-0439-D3503B6B1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188057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5D36C0EA-E5C5-9D06-DF94-5586482840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965001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65D1178F-03F3-AAB6-6CB5-5C71609D51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306135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87FB013F-78C3-4B6E-FCE5-EF1D6B57C7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119875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87CAC502-CB25-AFA9-85C6-F8A70DE6E0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476475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B1A0AC5-8C7F-A78F-F02F-5622F259DF30}"/>
              </a:ext>
            </a:extLst>
          </p:cNvPr>
          <p:cNvSpPr/>
          <p:nvPr userDrawn="1"/>
        </p:nvSpPr>
        <p:spPr>
          <a:xfrm>
            <a:off x="5696415" y="4342143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9491BED-2A5F-0BAF-0684-259043DA4CE0}"/>
              </a:ext>
            </a:extLst>
          </p:cNvPr>
          <p:cNvSpPr/>
          <p:nvPr userDrawn="1"/>
        </p:nvSpPr>
        <p:spPr>
          <a:xfrm>
            <a:off x="6913637" y="309645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C8EC4AF-3303-8891-CC20-E5C34A272C88}"/>
              </a:ext>
            </a:extLst>
          </p:cNvPr>
          <p:cNvSpPr/>
          <p:nvPr userDrawn="1"/>
        </p:nvSpPr>
        <p:spPr>
          <a:xfrm>
            <a:off x="4496283" y="3108141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C2A108B5-E57E-D542-F0E2-4BD772CB764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2588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65C99ED0-F5B3-3C45-74E2-A7414E0A463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06456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89AB19D8-6356-1300-252B-3B5B9FA8A0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0587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495706B8-AE6C-1077-58FB-BDE7F16A5F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179117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A1FD598B-533B-F53D-DC6A-B2BB45BDF2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549516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3" name="Graphic 29">
            <a:extLst>
              <a:ext uri="{FF2B5EF4-FFF2-40B4-BE49-F238E27FC236}">
                <a16:creationId xmlns:a16="http://schemas.microsoft.com/office/drawing/2014/main" id="{F703CA8B-F050-6217-5AB6-FB7BE6CC3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90D7A37-B40C-861D-F323-9776F84D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4C4A25-9ECF-C4E0-EC93-AE1356A45F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3E1BDD-A286-5E36-A636-CE614C83E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BD07-FD5C-6F34-01AE-0B43B99C77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FBB0F-F21A-CEE8-B80D-82EE811893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412504-0650-9001-EC15-702FF5644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2116" y="1288493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3766" y="1738070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6411" y="3095736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4813" y="3538438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4468" y="5076494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63498" y="5519196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12127" y="5076494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16319" y="5527663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4822" y="3096619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39014" y="3539321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11862" y="1298807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16054" y="1741509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D84B9FFB-1522-3C44-AD78-D90A8B072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006133"/>
            <a:ext cx="3851910" cy="5143500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797" y="2548002"/>
            <a:ext cx="2087719" cy="2087710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03D22576-6B20-585B-374D-3E1714207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30EF62D-44AE-D09C-0C86-F2BD66D7A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FAEBE579-4097-6889-0E53-3C3FB2427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84B7EBE4-4347-3F73-8EB3-242D3FFF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1507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B9F0CDA8-9ACE-7663-90E2-D479B82C9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8">
            <a:extLst>
              <a:ext uri="{FF2B5EF4-FFF2-40B4-BE49-F238E27FC236}">
                <a16:creationId xmlns:a16="http://schemas.microsoft.com/office/drawing/2014/main" id="{520209EE-64BC-51C3-EB1B-B4DC7CC826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2F07E38D-EC1E-05B8-A5B7-4255CA6F14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D4CC1DF4-4FBB-9F61-D9FE-E7BA4B182A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B0D3278E-589C-4087-278D-C221CB9BDA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Рисунок 3">
            <a:extLst>
              <a:ext uri="{FF2B5EF4-FFF2-40B4-BE49-F238E27FC236}">
                <a16:creationId xmlns:a16="http://schemas.microsoft.com/office/drawing/2014/main" id="{38114EEC-462D-3A4B-8F7B-490BBA6D5F29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7" name="Рисунок 3">
            <a:extLst>
              <a:ext uri="{FF2B5EF4-FFF2-40B4-BE49-F238E27FC236}">
                <a16:creationId xmlns:a16="http://schemas.microsoft.com/office/drawing/2014/main" id="{01BCD854-3545-9518-46EA-A7BFF46F30D6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8" name="Рисунок 3">
            <a:extLst>
              <a:ext uri="{FF2B5EF4-FFF2-40B4-BE49-F238E27FC236}">
                <a16:creationId xmlns:a16="http://schemas.microsoft.com/office/drawing/2014/main" id="{4BD7B8C0-24B6-1285-7DC2-7DAAD8E05011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9" name="Рисунок 3">
            <a:extLst>
              <a:ext uri="{FF2B5EF4-FFF2-40B4-BE49-F238E27FC236}">
                <a16:creationId xmlns:a16="http://schemas.microsoft.com/office/drawing/2014/main" id="{035F3C00-8A54-CF0D-B662-76E0F80225A0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29F17C-CB22-A491-7FCB-60F77B9CB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7A9217-1210-9276-4F95-34C28EBC1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E3AA12C1-09B5-BCD2-2F2B-99B8051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4526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CE972A4E-679E-2931-CFC4-03A532886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619" y="232706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632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07974" y="1786322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13618" y="2327068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621686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80940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07974" y="3080940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3618" y="3621686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4934671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93925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02112" y="4393925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07756" y="4934671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619608-0ACF-A6DA-9155-B1F392838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7464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3595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77594ED-8202-D448-BB2D-F212D3D74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4978B2B1-7430-E40B-AFFD-06EA4EF59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196916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4C73C214-EBAA-747A-2872-59C647738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2CC4E095-0BD8-2404-82D5-AE9A01F8C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5CEE96D2-1F8F-9FCA-DE63-D7B9E0F9B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6DE247E1-E658-1F75-D924-6B8258421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A23E52D8-5C68-17EB-8439-72621237A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3A19359F-6A70-1F7C-ED99-B9CD039EE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0EDC9509-F309-E5AC-8BFE-72207128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BD00136-14E0-075B-0715-C56EF7989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298" y="2163122"/>
            <a:ext cx="3549799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67536"/>
            <a:ext cx="3537723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3381" y="1661569"/>
            <a:ext cx="742494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3381" y="2155597"/>
            <a:ext cx="741591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298" y="3626311"/>
            <a:ext cx="3549799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30725"/>
            <a:ext cx="3537723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381" y="3135168"/>
            <a:ext cx="739100" cy="52678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3381" y="3627494"/>
            <a:ext cx="738648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5298" y="5097829"/>
            <a:ext cx="3549799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02243"/>
            <a:ext cx="3537723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23381" y="4602332"/>
            <a:ext cx="738187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23381" y="5094658"/>
            <a:ext cx="738187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7A21FD86-1004-EC95-0D34-6FC13FECA7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1852" y="2163122"/>
            <a:ext cx="3556176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5" name="Текст 13">
            <a:extLst>
              <a:ext uri="{FF2B5EF4-FFF2-40B4-BE49-F238E27FC236}">
                <a16:creationId xmlns:a16="http://schemas.microsoft.com/office/drawing/2014/main" id="{5FC44291-CDD8-E42B-E6C4-AD09682A2A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1667536"/>
            <a:ext cx="3544078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4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8839097A-F181-9FFD-9044-38A052F2B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1852" y="3626311"/>
            <a:ext cx="3556176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9" name="Текст 13">
            <a:extLst>
              <a:ext uri="{FF2B5EF4-FFF2-40B4-BE49-F238E27FC236}">
                <a16:creationId xmlns:a16="http://schemas.microsoft.com/office/drawing/2014/main" id="{1FE1706D-BDE9-CF27-BA99-941B85C76D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137210"/>
            <a:ext cx="3544078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5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3D2C2E0-5C86-2F58-D820-4D5C5CD416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1852" y="5097829"/>
            <a:ext cx="3556176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3" name="Текст 13">
            <a:extLst>
              <a:ext uri="{FF2B5EF4-FFF2-40B4-BE49-F238E27FC236}">
                <a16:creationId xmlns:a16="http://schemas.microsoft.com/office/drawing/2014/main" id="{A53FD256-B0E4-07B2-48D1-A5DFFF7325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4602243"/>
            <a:ext cx="3544078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6</a:t>
            </a:r>
          </a:p>
        </p:txBody>
      </p:sp>
      <p:sp>
        <p:nvSpPr>
          <p:cNvPr id="86" name="Текст 13">
            <a:extLst>
              <a:ext uri="{FF2B5EF4-FFF2-40B4-BE49-F238E27FC236}">
                <a16:creationId xmlns:a16="http://schemas.microsoft.com/office/drawing/2014/main" id="{8A4AA198-7F65-A7EE-340C-0E4A1B0BB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8709" y="1661569"/>
            <a:ext cx="742494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D938AD95-B8B0-072E-AA58-011D6FE3FA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8709" y="2155597"/>
            <a:ext cx="741591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8" name="Текст 13">
            <a:extLst>
              <a:ext uri="{FF2B5EF4-FFF2-40B4-BE49-F238E27FC236}">
                <a16:creationId xmlns:a16="http://schemas.microsoft.com/office/drawing/2014/main" id="{5DF8EC0D-5928-0730-3E00-2C3F2183F5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8709" y="3135168"/>
            <a:ext cx="739100" cy="52678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E648C1AA-4FAA-AB57-2BDE-578BFAC99E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8709" y="3627494"/>
            <a:ext cx="738648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0" name="Текст 13">
            <a:extLst>
              <a:ext uri="{FF2B5EF4-FFF2-40B4-BE49-F238E27FC236}">
                <a16:creationId xmlns:a16="http://schemas.microsoft.com/office/drawing/2014/main" id="{21C1C9AA-4C65-8AD9-A6EE-D1C8B5A148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8709" y="4602332"/>
            <a:ext cx="738187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0C433A60-3620-61CE-4E39-05B66DEE61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48709" y="5094658"/>
            <a:ext cx="738187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B3825E3-9B3D-61A4-AC90-C7B617B32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F99070C6-C9A8-970B-A642-AE347DBBD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FEC1A03B-71E8-55FF-2E04-B42AD07D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A8DF361F-A7E4-8D16-65D6-F0DA9B38F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8714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7B2AAE8D-F758-BE25-7BBC-694A9A803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8714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DB450EB-FA7C-EC03-0884-686679A3D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293689"/>
            <a:ext cx="2233084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034" y="2181226"/>
            <a:ext cx="110405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7034" y="3284539"/>
            <a:ext cx="4991100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02064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A9CBF-8778-4031-AA27-D25D5B966B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636883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83F8F-AF7D-4212-A782-B02DE1C04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8139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8" y="1125538"/>
            <a:ext cx="551391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534" y="1125538"/>
            <a:ext cx="551603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03DC9-6FFD-4A5C-AE15-5A0A264C01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7369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FB938-854C-4F49-A3F0-5B762B4BCE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04420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17F52-68F5-4D77-9167-1B60E8382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20580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717CE-0ECF-4C32-861E-5A0CC7A17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60562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BC195-02AE-48A5-B615-E83DADF8C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45886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3CDF-E840-4D28-8CCA-3D97118AA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66666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D6F7C-9225-489A-B623-DF819AC1D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44185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67" y="0"/>
            <a:ext cx="2806700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18" y="0"/>
            <a:ext cx="8223249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73804-4975-49D3-917B-B8E1CE090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0779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iming>
    <p:tnLst>
      <p:par>
        <p:cTn id="1" dur="indefinite" restart="never" nodeType="tmRoot"/>
      </p:par>
    </p:tnLst>
  </p:timing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  <p15:guide id="19" pos="4362" userDrawn="1">
          <p15:clr>
            <a:srgbClr val="F26B43"/>
          </p15:clr>
        </p15:guide>
        <p15:guide id="20" pos="377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B34B1C4A-B25F-DC53-B801-2615409336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05DBBA-4BAB-E9B0-49D8-64298A34771C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3AEAE0D-1BB9-34F9-4A93-8515B0DF9093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1D091-90C6-FA00-2C69-1E7BF1BF64F7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928BDF-3421-1E9D-2040-08E7FFAF6F0D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45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A3AD842F-C451-C88C-C609-F4E9D5425AC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E57058D-C54D-C909-9461-B89060C54E73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A0269B0-589B-DC85-F220-664A42DFA4AB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DCA887-6BB4-66AA-36D1-1EC417CA6FC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092361-29DA-92B3-CD18-9BA31E1B0CB1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FD04E43B-A10A-D1D7-B606-0E09549F61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3FA120E-92A6-0FBA-F326-4BAF552A0F30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8516945-1EA4-02E0-6C40-F90F8EA647CB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FD6DBD-5230-6F74-89AD-41E983D924D5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9CB1E3-CA9B-740E-6D43-FFAFF777A0B7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B9640D36-A486-F052-8723-F05C6F879D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417772-D419-95AA-7528-3937AC8D1C89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BA9D8E1-A5D3-C3C4-5119-803C29E5CE73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18BE0D-7470-D76F-F919-C6B27A450DB0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8EFB92-362C-C880-7250-2F18FA95BF83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3D494BBE-2667-7A25-26B6-1307DBE7AC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84FEEC1-05AF-F390-65AA-B67CDA886FB0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917F99-1DD2-39D9-D79A-2CA0433F69E9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B138B4-2133-4422-5FB5-BF76AC67A575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844DE5-FB15-DBE1-6D77-65092D3ACB2A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ECD1F6-0327-B232-B40B-881673D221B4}"/>
              </a:ext>
            </a:extLst>
          </p:cNvPr>
          <p:cNvSpPr/>
          <p:nvPr userDrawn="1"/>
        </p:nvSpPr>
        <p:spPr>
          <a:xfrm>
            <a:off x="-1847782" y="0"/>
            <a:ext cx="1685178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484B2-6305-8EFA-DE62-A04297ABAEDB}"/>
              </a:ext>
            </a:extLst>
          </p:cNvPr>
          <p:cNvSpPr txBox="1"/>
          <p:nvPr userDrawn="1"/>
        </p:nvSpPr>
        <p:spPr>
          <a:xfrm>
            <a:off x="-1800301" y="77861"/>
            <a:ext cx="152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темы заключительного слайда</a:t>
            </a:r>
          </a:p>
          <a:p>
            <a:pPr>
              <a:buClr>
                <a:schemeClr val="tx1"/>
              </a:buClr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нужный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 верхней панели во вкладке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 найти кнопку </a:t>
            </a: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выбрать шаблон </a:t>
            </a:r>
            <a:b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выпадающего списка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3017" y="6448426"/>
            <a:ext cx="83608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B7D12486-0418-467C-8DF3-D196B07B584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125538"/>
            <a:ext cx="11233149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0"/>
            <a:ext cx="1017693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51" y="106363"/>
            <a:ext cx="1183216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5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iming>
    <p:tnLst>
      <p:par>
        <p:cTn id="1" dur="indefinite" restart="never" nodeType="tmRoot"/>
      </p:par>
    </p:tnLst>
  </p:timing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  <p15:guide id="13" pos="4362" userDrawn="1">
          <p15:clr>
            <a:srgbClr val="F26B43"/>
          </p15:clr>
        </p15:guide>
        <p15:guide id="14" pos="37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iming>
    <p:tnLst>
      <p:par>
        <p:cTn id="1" dur="indefinite" restart="never" nodeType="tmRoot"/>
      </p:par>
    </p:tnLst>
  </p:timing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  <p15:guide id="13" pos="4362" userDrawn="1">
          <p15:clr>
            <a:srgbClr val="F26B43"/>
          </p15:clr>
        </p15:guide>
        <p15:guide id="14" pos="37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6A204712-B149-7563-CFF9-60B2378EDA87}"/>
              </a:ext>
            </a:extLst>
          </p:cNvPr>
          <p:cNvSpPr txBox="1">
            <a:spLocks/>
          </p:cNvSpPr>
          <p:nvPr userDrawn="1"/>
        </p:nvSpPr>
        <p:spPr>
          <a:xfrm>
            <a:off x="11177904" y="6263591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D54C951F-42C0-0155-2670-CC2088656C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iming>
    <p:tnLst>
      <p:par>
        <p:cTn id="1" dur="indefinite" restart="never" nodeType="tmRoot"/>
      </p:par>
    </p:tnLst>
  </p:timing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3" userDrawn="1">
          <p15:clr>
            <a:srgbClr val="F26B43"/>
          </p15:clr>
        </p15:guide>
        <p15:guide id="27" orient="horz" pos="555" userDrawn="1">
          <p15:clr>
            <a:srgbClr val="F26B43"/>
          </p15:clr>
        </p15:guide>
        <p15:guide id="28" orient="horz" pos="658" userDrawn="1">
          <p15:clr>
            <a:srgbClr val="F26B43"/>
          </p15:clr>
        </p15:guide>
        <p15:guide id="29" orient="horz" pos="76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967" userDrawn="1">
          <p15:clr>
            <a:srgbClr val="F26B43"/>
          </p15:clr>
        </p15:guide>
        <p15:guide id="32" orient="horz" pos="1070" userDrawn="1">
          <p15:clr>
            <a:srgbClr val="F26B43"/>
          </p15:clr>
        </p15:guide>
        <p15:guide id="33" orient="horz" pos="1172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378" userDrawn="1">
          <p15:clr>
            <a:srgbClr val="F26B43"/>
          </p15:clr>
        </p15:guide>
        <p15:guide id="36" orient="horz" pos="1481" userDrawn="1">
          <p15:clr>
            <a:srgbClr val="F26B43"/>
          </p15:clr>
        </p15:guide>
        <p15:guide id="37" orient="horz" pos="1584" userDrawn="1">
          <p15:clr>
            <a:srgbClr val="F26B43"/>
          </p15:clr>
        </p15:guide>
        <p15:guide id="38" orient="horz" pos="1686" userDrawn="1">
          <p15:clr>
            <a:srgbClr val="F26B43"/>
          </p15:clr>
        </p15:guide>
        <p15:guide id="39" orient="horz" pos="1790" userDrawn="1">
          <p15:clr>
            <a:srgbClr val="F26B43"/>
          </p15:clr>
        </p15:guide>
        <p15:guide id="40" orient="horz" pos="1892" userDrawn="1">
          <p15:clr>
            <a:srgbClr val="F26B43"/>
          </p15:clr>
        </p15:guide>
        <p15:guide id="41" orient="horz" pos="1996" userDrawn="1">
          <p15:clr>
            <a:srgbClr val="F26B43"/>
          </p15:clr>
        </p15:guide>
        <p15:guide id="42" orient="horz" pos="2098" userDrawn="1">
          <p15:clr>
            <a:srgbClr val="F26B43"/>
          </p15:clr>
        </p15:guide>
        <p15:guide id="43" orient="horz" pos="2201" userDrawn="1">
          <p15:clr>
            <a:srgbClr val="F26B43"/>
          </p15:clr>
        </p15:guide>
        <p15:guide id="44" orient="horz" pos="2304" userDrawn="1">
          <p15:clr>
            <a:srgbClr val="F26B43"/>
          </p15:clr>
        </p15:guide>
        <p15:guide id="45" orient="horz" pos="2407" userDrawn="1">
          <p15:clr>
            <a:srgbClr val="F26B43"/>
          </p15:clr>
        </p15:guide>
        <p15:guide id="46" orient="horz" pos="2510" userDrawn="1">
          <p15:clr>
            <a:srgbClr val="F26B43"/>
          </p15:clr>
        </p15:guide>
        <p15:guide id="47" orient="horz" pos="2613" userDrawn="1">
          <p15:clr>
            <a:srgbClr val="F26B43"/>
          </p15:clr>
        </p15:guide>
        <p15:guide id="48" orient="horz" pos="2715" userDrawn="1">
          <p15:clr>
            <a:srgbClr val="F26B43"/>
          </p15:clr>
        </p15:guide>
        <p15:guide id="49" orient="horz" pos="2819" userDrawn="1">
          <p15:clr>
            <a:srgbClr val="F26B43"/>
          </p15:clr>
        </p15:guide>
        <p15:guide id="50" orient="horz" pos="2921" userDrawn="1">
          <p15:clr>
            <a:srgbClr val="F26B43"/>
          </p15:clr>
        </p15:guide>
        <p15:guide id="51" orient="horz" pos="3025" userDrawn="1">
          <p15:clr>
            <a:srgbClr val="F26B43"/>
          </p15:clr>
        </p15:guide>
        <p15:guide id="52" orient="horz" pos="3127" userDrawn="1">
          <p15:clr>
            <a:srgbClr val="F26B43"/>
          </p15:clr>
        </p15:guide>
        <p15:guide id="53" orient="horz" pos="3230" userDrawn="1">
          <p15:clr>
            <a:srgbClr val="F26B43"/>
          </p15:clr>
        </p15:guide>
        <p15:guide id="54" orient="horz" pos="3333" userDrawn="1">
          <p15:clr>
            <a:srgbClr val="F26B43"/>
          </p15:clr>
        </p15:guide>
        <p15:guide id="55" orient="horz" pos="3435" userDrawn="1">
          <p15:clr>
            <a:srgbClr val="F26B43"/>
          </p15:clr>
        </p15:guide>
        <p15:guide id="56" orient="horz" pos="3539" userDrawn="1">
          <p15:clr>
            <a:srgbClr val="F26B43"/>
          </p15:clr>
        </p15:guide>
        <p15:guide id="57" orient="horz" pos="3641" userDrawn="1">
          <p15:clr>
            <a:srgbClr val="F26B43"/>
          </p15:clr>
        </p15:guide>
        <p15:guide id="58" orient="horz" pos="3744" userDrawn="1">
          <p15:clr>
            <a:srgbClr val="F26B43"/>
          </p15:clr>
        </p15:guide>
        <p15:guide id="59" orient="horz" pos="3847" userDrawn="1">
          <p15:clr>
            <a:srgbClr val="F26B43"/>
          </p15:clr>
        </p15:guide>
        <p15:guide id="60" orient="horz" pos="3950" userDrawn="1">
          <p15:clr>
            <a:srgbClr val="F26B43"/>
          </p15:clr>
        </p15:guide>
        <p15:guide id="61" orient="horz" pos="40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iming>
    <p:tnLst>
      <p:par>
        <p:cTn id="1" dur="indefinite" restart="never" nodeType="tmRoot"/>
      </p:par>
    </p:tnLst>
  </p:timing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2FA45A-C6CC-9DA7-4646-2FF76823C7A5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FFD181E-B6F5-5C3E-9370-C861A75B142F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E43A39-C931-8151-740F-8ED9A4FA80E3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EBB934-639D-AA8F-C543-0E7A17FAD20F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2FA45A-C6CC-9DA7-4646-2FF76823C7A5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FFD181E-B6F5-5C3E-9370-C861A75B142F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E43A39-C931-8151-740F-8ED9A4FA80E3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EBB934-639D-AA8F-C543-0E7A17FAD20F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E92CC790-3434-799A-5951-065899FA84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B0191ADC-3EF3-FF88-B6C8-CC4E4D01477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6BF67F-AF91-4EF7-EFD4-22145A743F10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5F8D0A1-D029-1930-61A3-54DD6733907C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36974-C774-6668-5935-BD89F51A324A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A6FD69-AFF1-46D2-DCBB-6F912DEEE9DC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схема закупки и контрактации ИТ-услуг </a:t>
            </a:r>
            <a:br>
              <a:rPr lang="ru-RU" dirty="0" smtClean="0"/>
            </a:br>
            <a:r>
              <a:rPr lang="ru-RU" dirty="0" smtClean="0"/>
              <a:t>АО «Гринатом»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01.12.2025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1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50" y="187493"/>
            <a:ext cx="8200021" cy="355118"/>
          </a:xfrm>
        </p:spPr>
        <p:txBody>
          <a:bodyPr/>
          <a:lstStyle/>
          <a:p>
            <a:r>
              <a:rPr lang="ru-RU" dirty="0" smtClean="0"/>
              <a:t>Описание процесса в Закупки 2.0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3758" y="1366608"/>
            <a:ext cx="1138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Закупки </a:t>
            </a:r>
            <a:r>
              <a:rPr lang="ru-RU" dirty="0" smtClean="0"/>
              <a:t>2.0 создается </a:t>
            </a:r>
            <a:r>
              <a:rPr lang="ru-RU" dirty="0"/>
              <a:t>ГПЗ со способом закупки «Прямая закупка у единственного поставщика</a:t>
            </a:r>
            <a:r>
              <a:rPr lang="ru-RU" dirty="0" smtClean="0"/>
              <a:t>».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8206" y="3312452"/>
            <a:ext cx="278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ГПЗ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065549" y="3196405"/>
            <a:ext cx="1415156" cy="198792"/>
          </a:xfrm>
          <a:prstGeom prst="rightArrow">
            <a:avLst/>
          </a:prstGeom>
          <a:solidFill>
            <a:srgbClr val="3D75E4"/>
          </a:solidFill>
          <a:ln>
            <a:solidFill>
              <a:srgbClr val="3D7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3758" y="4229035"/>
            <a:ext cx="35887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</a:rPr>
              <a:t>! </a:t>
            </a:r>
            <a:r>
              <a:rPr lang="ru-RU" sz="1700" i="1" dirty="0" smtClean="0"/>
              <a:t>Обязательно </a:t>
            </a:r>
            <a:r>
              <a:rPr lang="ru-RU" sz="1700" i="1" dirty="0"/>
              <a:t>заполняется </a:t>
            </a:r>
            <a:r>
              <a:rPr lang="ru-RU" sz="1700" i="1" dirty="0" smtClean="0"/>
              <a:t>признак </a:t>
            </a:r>
            <a:r>
              <a:rPr lang="ru-RU" sz="1700" i="1" dirty="0"/>
              <a:t>«Заключение рамочного договора».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3549" y="6496387"/>
            <a:ext cx="67280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*</a:t>
            </a:r>
            <a:r>
              <a:rPr lang="ru-RU" sz="1100" dirty="0"/>
              <a:t>Подробно работа с ГПЗ описана в </a:t>
            </a:r>
            <a:r>
              <a:rPr lang="ru-RU" sz="1100" dirty="0" smtClean="0"/>
              <a:t>Инструкции</a:t>
            </a:r>
            <a:r>
              <a:rPr lang="en-US" sz="1100" dirty="0" smtClean="0"/>
              <a:t> </a:t>
            </a:r>
            <a:r>
              <a:rPr lang="ru-RU" sz="1100" dirty="0" smtClean="0"/>
              <a:t>«Закупки2.0</a:t>
            </a:r>
            <a:r>
              <a:rPr lang="ru-RU" sz="1100" dirty="0"/>
              <a:t>. </a:t>
            </a:r>
            <a:r>
              <a:rPr lang="ru-RU" sz="1100" dirty="0" smtClean="0"/>
              <a:t>02.03_ГПЗ»</a:t>
            </a:r>
            <a:endParaRPr lang="ru-RU" sz="1100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-637" t="32790" r="26614" b="-311"/>
          <a:stretch/>
        </p:blipFill>
        <p:spPr>
          <a:xfrm>
            <a:off x="4094186" y="1894398"/>
            <a:ext cx="7362290" cy="4593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509" y="1900589"/>
            <a:ext cx="1237595" cy="1201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696" y="2051272"/>
            <a:ext cx="811220" cy="853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758" y="764676"/>
            <a:ext cx="5568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smtClean="0">
                <a:latin typeface="+mj-lt"/>
              </a:rPr>
              <a:t>Формирование позиции ГПЗ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8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 txBox="1">
            <a:spLocks/>
          </p:cNvSpPr>
          <p:nvPr/>
        </p:nvSpPr>
        <p:spPr>
          <a:xfrm>
            <a:off x="596317" y="187493"/>
            <a:ext cx="8200021" cy="355118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Описание процесса в Закупки 2.0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3758" y="754554"/>
            <a:ext cx="5568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3. </a:t>
            </a:r>
            <a:r>
              <a:rPr lang="ru-RU" sz="2000" b="1" dirty="0" smtClean="0">
                <a:latin typeface="+mj-lt"/>
              </a:rPr>
              <a:t>Формирование технического задания</a:t>
            </a:r>
            <a:endParaRPr lang="ru-RU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58" y="1260636"/>
            <a:ext cx="1138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Закупки </a:t>
            </a:r>
            <a:r>
              <a:rPr lang="ru-RU" dirty="0" smtClean="0"/>
              <a:t>2.0 создается и утверждается карточка ТЗ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4"/>
          </p:nvPr>
        </p:nvSpPr>
        <p:spPr>
          <a:xfrm>
            <a:off x="587375" y="6459794"/>
            <a:ext cx="10296525" cy="56043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*Подробно работа с ТЗ описана в Инструкции «Закупки2.0. 03.05_Техническое задание»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58" y="1735940"/>
            <a:ext cx="10007429" cy="44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3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6317" y="225911"/>
            <a:ext cx="8200021" cy="452515"/>
          </a:xfrm>
        </p:spPr>
        <p:txBody>
          <a:bodyPr/>
          <a:lstStyle/>
          <a:p>
            <a:r>
              <a:rPr lang="ru-RU" dirty="0"/>
              <a:t>Описание процесса в Закупки 2.0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6693"/>
          <a:stretch/>
        </p:blipFill>
        <p:spPr>
          <a:xfrm>
            <a:off x="3691091" y="2253854"/>
            <a:ext cx="8074634" cy="3393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485" y="1117070"/>
            <a:ext cx="10685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Закупки 2.0 создается и утверждается карточка Извещения.</a:t>
            </a:r>
          </a:p>
          <a:p>
            <a:r>
              <a:rPr lang="ru-RU" dirty="0" smtClean="0"/>
              <a:t>Поле «Предельная стоимость по договору в рублях (с НДС)» Извещения </a:t>
            </a:r>
            <a:r>
              <a:rPr lang="ru-RU" dirty="0" err="1" smtClean="0"/>
              <a:t>предзаполняется</a:t>
            </a:r>
            <a:r>
              <a:rPr lang="ru-RU" dirty="0" smtClean="0"/>
              <a:t> из ГПЗ (поле «Стоимость всего в рублях с НДС») 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103068" y="3379321"/>
            <a:ext cx="1415156" cy="198792"/>
          </a:xfrm>
          <a:prstGeom prst="rightArrow">
            <a:avLst/>
          </a:prstGeom>
          <a:solidFill>
            <a:srgbClr val="3D75E4"/>
          </a:solidFill>
          <a:ln>
            <a:solidFill>
              <a:srgbClr val="3D7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486" y="3279926"/>
            <a:ext cx="21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Извещение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22" y="2039480"/>
            <a:ext cx="1343010" cy="1303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952" y="2253854"/>
            <a:ext cx="973503" cy="973503"/>
          </a:xfrm>
          <a:prstGeom prst="rect">
            <a:avLst/>
          </a:prstGeom>
        </p:spPr>
      </p:pic>
      <p:sp>
        <p:nvSpPr>
          <p:cNvPr id="15" name="Текст 14"/>
          <p:cNvSpPr txBox="1">
            <a:spLocks noGrp="1"/>
          </p:cNvSpPr>
          <p:nvPr>
            <p:ph type="body" sz="quarter" idx="14"/>
          </p:nvPr>
        </p:nvSpPr>
        <p:spPr>
          <a:xfrm>
            <a:off x="448449" y="6496240"/>
            <a:ext cx="7437022" cy="4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*</a:t>
            </a:r>
            <a:r>
              <a:rPr lang="ru-RU" sz="1100" dirty="0"/>
              <a:t>Подробно работа с </a:t>
            </a:r>
            <a:r>
              <a:rPr lang="ru-RU" sz="1100" dirty="0" smtClean="0"/>
              <a:t>Извещением </a:t>
            </a:r>
            <a:r>
              <a:rPr lang="ru-RU" sz="1100" dirty="0"/>
              <a:t>описана в Инструкции «Закупки2.0. 03.09_Извещение (проведение ЕП</a:t>
            </a:r>
            <a:r>
              <a:rPr lang="ru-RU" sz="1100" dirty="0" smtClean="0"/>
              <a:t>)»</a:t>
            </a:r>
            <a:endParaRPr lang="ru-RU" sz="1100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8449" y="3699732"/>
            <a:ext cx="2921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! </a:t>
            </a:r>
            <a:r>
              <a:rPr lang="ru-RU" i="1" dirty="0" smtClean="0"/>
              <a:t>Извещение создается после утверждения ТЗ.</a:t>
            </a:r>
          </a:p>
          <a:p>
            <a:r>
              <a:rPr lang="ru-RU" i="1" dirty="0" smtClean="0"/>
              <a:t>Процесс создания ТЗ описан в Инструкции «Закупки2.0</a:t>
            </a:r>
            <a:r>
              <a:rPr lang="ru-RU" i="1" dirty="0"/>
              <a:t>. 03.05_Техническое </a:t>
            </a:r>
            <a:r>
              <a:rPr lang="ru-RU" i="1" dirty="0" smtClean="0"/>
              <a:t>задание»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0486" y="681164"/>
            <a:ext cx="80427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4. </a:t>
            </a:r>
            <a:r>
              <a:rPr lang="ru-RU" sz="2000" b="1" dirty="0" smtClean="0">
                <a:latin typeface="+mj-lt"/>
              </a:rPr>
              <a:t>Формирование извещения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8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17" y="225911"/>
            <a:ext cx="8200021" cy="355118"/>
          </a:xfrm>
        </p:spPr>
        <p:txBody>
          <a:bodyPr/>
          <a:lstStyle/>
          <a:p>
            <a:r>
              <a:rPr lang="ru-RU" dirty="0" smtClean="0"/>
              <a:t>Описание процесса в Закупки 2.0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6239" y="1141264"/>
            <a:ext cx="113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Закупки 2.0 создается и утверждается </a:t>
            </a:r>
            <a:r>
              <a:rPr lang="ru-RU" dirty="0" smtClean="0"/>
              <a:t>карточка Пакета документов.</a:t>
            </a:r>
          </a:p>
          <a:p>
            <a:r>
              <a:rPr lang="ru-RU" dirty="0" smtClean="0"/>
              <a:t>В файлы пакета документов необходимо приложить Ценовой анализ (Расчет НМЦ), договор присоединения и заявление о присоединении, а также документы, необходимые для проведения закупки у ЕП в соответствии с ЕОСЗ.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317" y="3720964"/>
            <a:ext cx="28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Пакет документов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952689" y="3820186"/>
            <a:ext cx="1415156" cy="198792"/>
          </a:xfrm>
          <a:prstGeom prst="rightArrow">
            <a:avLst/>
          </a:prstGeom>
          <a:solidFill>
            <a:srgbClr val="3D75E4"/>
          </a:solidFill>
          <a:ln>
            <a:solidFill>
              <a:srgbClr val="3D7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0255" y="4517061"/>
            <a:ext cx="4005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! </a:t>
            </a:r>
            <a:r>
              <a:rPr lang="ru-RU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В качестве проекта договора прикладывается скан-копия договора присоединения и </a:t>
            </a:r>
            <a:r>
              <a:rPr lang="ru-RU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заявления </a:t>
            </a:r>
            <a:r>
              <a:rPr lang="ru-RU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 </a:t>
            </a:r>
            <a:r>
              <a:rPr lang="ru-RU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присоединении в формате </a:t>
            </a:r>
            <a:r>
              <a:rPr lang="en-US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word</a:t>
            </a:r>
            <a:r>
              <a:rPr lang="en-US" i="1" dirty="0" smtClean="0"/>
              <a:t>.</a:t>
            </a:r>
            <a:endParaRPr lang="ru-RU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33" y="2419312"/>
            <a:ext cx="1368631" cy="1328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10" y="2659420"/>
            <a:ext cx="1079478" cy="842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12057"/>
          <a:stretch/>
        </p:blipFill>
        <p:spPr>
          <a:xfrm>
            <a:off x="4481528" y="2333748"/>
            <a:ext cx="7144473" cy="3513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239" y="681164"/>
            <a:ext cx="80427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5. </a:t>
            </a:r>
            <a:r>
              <a:rPr lang="ru-RU" sz="2000" b="1" dirty="0" smtClean="0">
                <a:latin typeface="+mj-lt"/>
              </a:rPr>
              <a:t>Формирование пакета документов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2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процесса в Закупки 2.0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6239" y="681164"/>
            <a:ext cx="80427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6. </a:t>
            </a:r>
            <a:r>
              <a:rPr lang="ru-RU" sz="2000" b="1" dirty="0" smtClean="0">
                <a:latin typeface="+mj-lt"/>
              </a:rPr>
              <a:t>Создание черновика договора</a:t>
            </a:r>
            <a:endParaRPr lang="ru-RU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239" y="1141264"/>
            <a:ext cx="1138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Закупки </a:t>
            </a:r>
            <a:r>
              <a:rPr lang="ru-RU" dirty="0" smtClean="0"/>
              <a:t>2.0. через карточку Извещения отправляется запрос на создание договора.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17" y="1755830"/>
            <a:ext cx="11003879" cy="41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17" y="225911"/>
            <a:ext cx="8200021" cy="355118"/>
          </a:xfrm>
        </p:spPr>
        <p:txBody>
          <a:bodyPr/>
          <a:lstStyle/>
          <a:p>
            <a:r>
              <a:rPr lang="ru-RU" dirty="0" smtClean="0"/>
              <a:t>Описание процесса в ЕОС Договор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6239" y="1141264"/>
            <a:ext cx="113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отправления запроса из Закупки 2.0 в ЕОС- Договор формируется карточка договора, которую необходимо </a:t>
            </a:r>
            <a:r>
              <a:rPr lang="ru-RU" dirty="0" smtClean="0"/>
              <a:t>утвердить </a:t>
            </a:r>
            <a:r>
              <a:rPr lang="ru-RU" dirty="0" smtClean="0"/>
              <a:t>и деблокировать.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239" y="681164"/>
            <a:ext cx="80427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Карточка договора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7" y="1847585"/>
            <a:ext cx="9226109" cy="436300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Подробно работа с </a:t>
            </a:r>
            <a:r>
              <a:rPr lang="ru-RU" dirty="0" smtClean="0"/>
              <a:t>Договором </a:t>
            </a:r>
            <a:r>
              <a:rPr lang="ru-RU" dirty="0"/>
              <a:t>описана в Инструкции «Договор. Инструкция. Модуль Управление обязательствами»</a:t>
            </a:r>
          </a:p>
        </p:txBody>
      </p:sp>
    </p:spTree>
    <p:extLst>
      <p:ext uri="{BB962C8B-B14F-4D97-AF65-F5344CB8AC3E}">
        <p14:creationId xmlns:p14="http://schemas.microsoft.com/office/powerpoint/2010/main" val="20145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58" y="315208"/>
            <a:ext cx="8200021" cy="355118"/>
          </a:xfrm>
        </p:spPr>
        <p:txBody>
          <a:bodyPr/>
          <a:lstStyle/>
          <a:p>
            <a:r>
              <a:rPr lang="ru-RU" dirty="0"/>
              <a:t>Описание процесса в учетной системе (1С </a:t>
            </a:r>
            <a:r>
              <a:rPr lang="en-US" dirty="0"/>
              <a:t>ERP 2.0)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3752" y="1346220"/>
            <a:ext cx="1138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учетной системе </a:t>
            </a:r>
            <a:r>
              <a:rPr lang="ru-RU" dirty="0"/>
              <a:t>к</a:t>
            </a:r>
            <a:r>
              <a:rPr lang="ru-RU" dirty="0" smtClean="0"/>
              <a:t>опируется номенклатура из «родительской» потребности. </a:t>
            </a:r>
          </a:p>
          <a:p>
            <a:pPr algn="just"/>
            <a:r>
              <a:rPr lang="ru-RU" dirty="0" smtClean="0"/>
              <a:t>Копирование строки производится столько раз, сколько услуг необходимо заказать. В поле «Содержание» вносятся корректировки – указывается код и наименование услуги.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549" y="6487342"/>
            <a:ext cx="102589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*</a:t>
            </a:r>
            <a:r>
              <a:rPr lang="ru-RU" sz="1100" dirty="0"/>
              <a:t>Подробно работа </a:t>
            </a:r>
            <a:r>
              <a:rPr lang="ru-RU" sz="1100" dirty="0" smtClean="0"/>
              <a:t>описана </a:t>
            </a:r>
            <a:r>
              <a:rPr lang="ru-RU" sz="1100" dirty="0"/>
              <a:t>в </a:t>
            </a:r>
            <a:r>
              <a:rPr lang="ru-RU" sz="1100" dirty="0" smtClean="0"/>
              <a:t>Инструкции</a:t>
            </a:r>
            <a:r>
              <a:rPr lang="en-US" sz="1100" dirty="0" smtClean="0"/>
              <a:t> </a:t>
            </a:r>
            <a:r>
              <a:rPr lang="ru-RU" sz="1100" dirty="0"/>
              <a:t>«Инструкция D-1C1-1.17.01 Ведение заявок на закупку ТМЦ и услуг работ»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58" y="2571783"/>
            <a:ext cx="11206965" cy="2963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752" y="843932"/>
            <a:ext cx="4552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Заведение заявки на 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3892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143" y="254088"/>
            <a:ext cx="8200021" cy="473499"/>
          </a:xfrm>
        </p:spPr>
        <p:txBody>
          <a:bodyPr/>
          <a:lstStyle/>
          <a:p>
            <a:r>
              <a:rPr lang="ru-RU" dirty="0"/>
              <a:t>Описание процесса в Закупки 2.0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017" b="12271"/>
          <a:stretch/>
        </p:blipFill>
        <p:spPr>
          <a:xfrm>
            <a:off x="3403651" y="2416646"/>
            <a:ext cx="8522878" cy="1901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227" y="1214574"/>
            <a:ext cx="11446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основании выгруженной из ERP потребляющей заявки в Закупки 2.0 будет </a:t>
            </a:r>
            <a:r>
              <a:rPr lang="ru-RU" dirty="0" smtClean="0"/>
              <a:t>сформирована детализированная потребность, которая автоматически будет </a:t>
            </a:r>
            <a:r>
              <a:rPr lang="ru-RU" dirty="0"/>
              <a:t>передана в ЕОС-Договор.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366" y="2931618"/>
            <a:ext cx="201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ДП (Потребляющая заявка)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230726" y="3237689"/>
            <a:ext cx="1030874" cy="218857"/>
          </a:xfrm>
          <a:prstGeom prst="rightArrow">
            <a:avLst/>
          </a:prstGeom>
          <a:solidFill>
            <a:srgbClr val="3D75E4"/>
          </a:solidFill>
          <a:ln>
            <a:solidFill>
              <a:srgbClr val="3D7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7374" y="5243430"/>
            <a:ext cx="112086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rgbClr val="FF0000"/>
                </a:solidFill>
              </a:rPr>
              <a:t>! </a:t>
            </a:r>
            <a:r>
              <a:rPr lang="ru-RU" sz="1300" i="1" dirty="0" smtClean="0"/>
              <a:t>Если рамочный </a:t>
            </a:r>
            <a:r>
              <a:rPr lang="ru-RU" sz="1300" i="1" dirty="0"/>
              <a:t>договор создан не на основании заявки </a:t>
            </a:r>
            <a:r>
              <a:rPr lang="ru-RU" sz="1300" i="1" dirty="0" smtClean="0"/>
              <a:t>из</a:t>
            </a:r>
            <a:r>
              <a:rPr lang="en-US" sz="1300" i="1" dirty="0" smtClean="0"/>
              <a:t> </a:t>
            </a:r>
            <a:r>
              <a:rPr lang="ru-RU" sz="1300" i="1" dirty="0" smtClean="0"/>
              <a:t>учетной </a:t>
            </a:r>
            <a:r>
              <a:rPr lang="ru-RU" sz="1300" i="1" dirty="0"/>
              <a:t>системы (ERP), то для формирования ДС-заказов к такому рамочному договору </a:t>
            </a:r>
            <a:r>
              <a:rPr lang="ru-RU" sz="1300" i="1" dirty="0" smtClean="0"/>
              <a:t>в</a:t>
            </a:r>
            <a:r>
              <a:rPr lang="en-US" sz="1300" i="1" dirty="0" smtClean="0"/>
              <a:t> </a:t>
            </a:r>
            <a:r>
              <a:rPr lang="ru-RU" sz="1300" i="1" dirty="0" smtClean="0"/>
              <a:t>учетной </a:t>
            </a:r>
            <a:r>
              <a:rPr lang="ru-RU" sz="1300" i="1" dirty="0"/>
              <a:t>системе не требуется формирование потребляющей заявки.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8227" y="745895"/>
            <a:ext cx="498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Заявка на 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12994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17" y="225911"/>
            <a:ext cx="8200021" cy="355118"/>
          </a:xfrm>
        </p:spPr>
        <p:txBody>
          <a:bodyPr/>
          <a:lstStyle/>
          <a:p>
            <a:r>
              <a:rPr lang="ru-RU" dirty="0" smtClean="0"/>
              <a:t>Описание процесса в ЕОС Договор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6239" y="681164"/>
            <a:ext cx="80427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Создание ДС - заказа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7" y="2704888"/>
            <a:ext cx="11026832" cy="2986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239" y="1173558"/>
            <a:ext cx="1144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ЕОС-Договор в карточке договора необходимо создать ДС-заказ, </a:t>
            </a:r>
            <a:r>
              <a:rPr lang="ru-RU" sz="1600" dirty="0" smtClean="0"/>
              <a:t>включая </a:t>
            </a:r>
            <a:r>
              <a:rPr lang="ru-RU" sz="1600" dirty="0"/>
              <a:t>в заказ позиции из потребляющей заявки, полученной из Закупки </a:t>
            </a:r>
            <a:r>
              <a:rPr lang="ru-RU" sz="1600" dirty="0" smtClean="0"/>
              <a:t>2.0.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0111"/>
          <a:stretch/>
        </p:blipFill>
        <p:spPr>
          <a:xfrm>
            <a:off x="4855472" y="1758333"/>
            <a:ext cx="5077651" cy="1425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727" y="2286637"/>
            <a:ext cx="218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ДС - Заказ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685856" y="2361875"/>
            <a:ext cx="1786858" cy="218857"/>
          </a:xfrm>
          <a:prstGeom prst="rightArrow">
            <a:avLst/>
          </a:prstGeom>
          <a:solidFill>
            <a:srgbClr val="3D75E4"/>
          </a:solidFill>
          <a:ln>
            <a:solidFill>
              <a:srgbClr val="3D7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14"/>
          <p:cNvSpPr txBox="1">
            <a:spLocks noGrp="1"/>
          </p:cNvSpPr>
          <p:nvPr>
            <p:ph type="body" sz="quarter" idx="14"/>
          </p:nvPr>
        </p:nvSpPr>
        <p:spPr>
          <a:xfrm>
            <a:off x="516239" y="6411211"/>
            <a:ext cx="9176057" cy="44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*</a:t>
            </a:r>
            <a:r>
              <a:rPr lang="ru-RU" sz="1100" dirty="0"/>
              <a:t>Подробно работа с </a:t>
            </a:r>
            <a:r>
              <a:rPr lang="ru-RU" sz="1100" dirty="0" smtClean="0"/>
              <a:t>рамочным договором </a:t>
            </a:r>
            <a:r>
              <a:rPr lang="ru-RU" sz="1100" dirty="0"/>
              <a:t>описана в Инструкции «Договор. Памятка Работа с рамочными договорами»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0316" y="5748598"/>
            <a:ext cx="11338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solidFill>
                  <a:srgbClr val="FF0000"/>
                </a:solidFill>
              </a:rPr>
              <a:t>!</a:t>
            </a:r>
            <a:r>
              <a:rPr lang="ru-RU" sz="1300" i="1" dirty="0" smtClean="0">
                <a:solidFill>
                  <a:srgbClr val="FF0000"/>
                </a:solidFill>
              </a:rPr>
              <a:t> </a:t>
            </a:r>
            <a:r>
              <a:rPr lang="ru-RU" sz="1300" i="1" dirty="0" smtClean="0"/>
              <a:t>Позиция ГПЗ (дополнительная закупка у ЕП) для ДС- заказа не требуется,</a:t>
            </a:r>
            <a:r>
              <a:rPr lang="en-US" sz="1300" i="1" dirty="0" smtClean="0"/>
              <a:t> </a:t>
            </a:r>
            <a:r>
              <a:rPr lang="ru-RU" sz="1300" i="1" dirty="0" smtClean="0"/>
              <a:t>она создается в случае заключения дополнительного соглашения на увеличение предельной стоимости по договору.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6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17" y="225911"/>
            <a:ext cx="8200021" cy="355118"/>
          </a:xfrm>
        </p:spPr>
        <p:txBody>
          <a:bodyPr/>
          <a:lstStyle/>
          <a:p>
            <a:r>
              <a:rPr lang="ru-RU" dirty="0" smtClean="0"/>
              <a:t>Описание процесса в ЕОС Договор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7" y="1628450"/>
            <a:ext cx="11109649" cy="4801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905" y="1192786"/>
            <a:ext cx="1128247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/>
              <a:t>В карточке ДС во вкладке «Заказанные позиции» должны отобразиться необходимые позиции ДС - заказа. </a:t>
            </a:r>
            <a:endParaRPr lang="ru-RU" sz="16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18" y="671595"/>
            <a:ext cx="810838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Цель и эффекты </a:t>
            </a:r>
            <a:r>
              <a:rPr lang="ru-RU" dirty="0"/>
              <a:t>для отрасли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9989686" y="1786322"/>
            <a:ext cx="694333" cy="400110"/>
          </a:xfrm>
        </p:spPr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>
          <a:xfrm>
            <a:off x="1528017" y="4276967"/>
            <a:ext cx="7356925" cy="375064"/>
          </a:xfrm>
        </p:spPr>
        <p:txBody>
          <a:bodyPr/>
          <a:lstStyle/>
          <a:p>
            <a:r>
              <a:rPr lang="ru-RU" dirty="0"/>
              <a:t>Шаг 2. Формирование спецификаций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1506871" y="2280840"/>
            <a:ext cx="7346950" cy="327025"/>
          </a:xfrm>
        </p:spPr>
        <p:txBody>
          <a:bodyPr/>
          <a:lstStyle/>
          <a:p>
            <a:r>
              <a:rPr lang="ru-RU" dirty="0"/>
              <a:t>Структура </a:t>
            </a:r>
            <a:r>
              <a:rPr lang="ru-RU" dirty="0" smtClean="0"/>
              <a:t>договора присоединения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2"/>
          </p:nvPr>
        </p:nvSpPr>
        <p:spPr>
          <a:xfrm>
            <a:off x="9989686" y="2280840"/>
            <a:ext cx="694333" cy="400110"/>
          </a:xfrm>
        </p:spPr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/>
          </p:nvPr>
        </p:nvSpPr>
        <p:spPr>
          <a:xfrm>
            <a:off x="10018303" y="4271222"/>
            <a:ext cx="648385" cy="375064"/>
          </a:xfrm>
        </p:spPr>
        <p:txBody>
          <a:bodyPr/>
          <a:lstStyle/>
          <a:p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4"/>
          </p:nvPr>
        </p:nvSpPr>
        <p:spPr>
          <a:xfrm>
            <a:off x="1528016" y="3797093"/>
            <a:ext cx="7356925" cy="375064"/>
          </a:xfrm>
        </p:spPr>
        <p:txBody>
          <a:bodyPr/>
          <a:lstStyle/>
          <a:p>
            <a:r>
              <a:rPr lang="ru-RU" dirty="0"/>
              <a:t>Шаг 1. Заключение договора (присоединение)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5"/>
          </p:nvPr>
        </p:nvSpPr>
        <p:spPr>
          <a:xfrm>
            <a:off x="1506871" y="3247306"/>
            <a:ext cx="7346950" cy="327025"/>
          </a:xfrm>
        </p:spPr>
        <p:txBody>
          <a:bodyPr/>
          <a:lstStyle/>
          <a:p>
            <a:r>
              <a:rPr lang="ru-RU" dirty="0" smtClean="0"/>
              <a:t>Схема </a:t>
            </a:r>
            <a:r>
              <a:rPr lang="ru-RU" dirty="0"/>
              <a:t>процесса и работа в системах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6"/>
          </p:nvPr>
        </p:nvSpPr>
        <p:spPr>
          <a:xfrm>
            <a:off x="9974680" y="3255170"/>
            <a:ext cx="694333" cy="400110"/>
          </a:xfrm>
        </p:spPr>
        <p:txBody>
          <a:bodyPr/>
          <a:lstStyle/>
          <a:p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25"/>
          </p:nvPr>
        </p:nvSpPr>
        <p:spPr>
          <a:xfrm>
            <a:off x="1524000" y="2764073"/>
            <a:ext cx="7346950" cy="327025"/>
          </a:xfrm>
        </p:spPr>
        <p:txBody>
          <a:bodyPr/>
          <a:lstStyle/>
          <a:p>
            <a:r>
              <a:rPr lang="ru-RU" dirty="0"/>
              <a:t>Порядок присоединения и подписания спецификации</a:t>
            </a:r>
          </a:p>
          <a:p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25"/>
          </p:nvPr>
        </p:nvSpPr>
        <p:spPr>
          <a:xfrm>
            <a:off x="1528017" y="4714639"/>
            <a:ext cx="7346950" cy="327025"/>
          </a:xfrm>
        </p:spPr>
        <p:txBody>
          <a:bodyPr/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26"/>
          </p:nvPr>
        </p:nvSpPr>
        <p:spPr>
          <a:xfrm>
            <a:off x="9972355" y="4714639"/>
            <a:ext cx="694333" cy="400110"/>
          </a:xfrm>
        </p:spPr>
        <p:txBody>
          <a:bodyPr/>
          <a:lstStyle/>
          <a:p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26"/>
          </p:nvPr>
        </p:nvSpPr>
        <p:spPr>
          <a:xfrm>
            <a:off x="9977042" y="2757770"/>
            <a:ext cx="694333" cy="400110"/>
          </a:xfrm>
        </p:spPr>
        <p:txBody>
          <a:bodyPr/>
          <a:lstStyle/>
          <a:p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3"/>
          </p:nvPr>
        </p:nvSpPr>
        <p:spPr>
          <a:xfrm>
            <a:off x="10026262" y="3773074"/>
            <a:ext cx="648385" cy="375064"/>
          </a:xfrm>
        </p:spPr>
        <p:txBody>
          <a:bodyPr/>
          <a:lstStyle/>
          <a:p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24"/>
          </p:nvPr>
        </p:nvSpPr>
        <p:spPr>
          <a:xfrm>
            <a:off x="1524000" y="5262037"/>
            <a:ext cx="7356925" cy="375064"/>
          </a:xfrm>
        </p:spPr>
        <p:txBody>
          <a:bodyPr/>
          <a:lstStyle/>
          <a:p>
            <a:r>
              <a:rPr lang="ru-RU" dirty="0" smtClean="0"/>
              <a:t>Описание процесса в Закупках 2.0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3"/>
          </p:nvPr>
        </p:nvSpPr>
        <p:spPr>
          <a:xfrm>
            <a:off x="10022246" y="5238018"/>
            <a:ext cx="648385" cy="375064"/>
          </a:xfrm>
        </p:spPr>
        <p:txBody>
          <a:bodyPr/>
          <a:lstStyle/>
          <a:p>
            <a:r>
              <a:rPr lang="en-US" dirty="0" smtClean="0"/>
              <a:t>09</a:t>
            </a:r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4"/>
          </p:nvPr>
        </p:nvSpPr>
        <p:spPr>
          <a:xfrm>
            <a:off x="1524000" y="5749068"/>
            <a:ext cx="7356925" cy="375064"/>
          </a:xfrm>
        </p:spPr>
        <p:txBody>
          <a:bodyPr/>
          <a:lstStyle/>
          <a:p>
            <a:r>
              <a:rPr lang="ru-RU" dirty="0" smtClean="0"/>
              <a:t>Создание ДС-заказа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23"/>
          </p:nvPr>
        </p:nvSpPr>
        <p:spPr>
          <a:xfrm>
            <a:off x="10022246" y="5725049"/>
            <a:ext cx="648385" cy="375064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эффекты для отрасли</a:t>
            </a: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58317B7-5195-6E5A-D7A0-152118357056}"/>
              </a:ext>
            </a:extLst>
          </p:cNvPr>
          <p:cNvSpPr/>
          <p:nvPr/>
        </p:nvSpPr>
        <p:spPr>
          <a:xfrm rot="16200000">
            <a:off x="3276888" y="-447966"/>
            <a:ext cx="647700" cy="60487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A2E6C-EF0C-9959-64BA-7C000782FF48}"/>
              </a:ext>
            </a:extLst>
          </p:cNvPr>
          <p:cNvSpPr txBox="1"/>
          <p:nvPr/>
        </p:nvSpPr>
        <p:spPr>
          <a:xfrm>
            <a:off x="672860" y="2429044"/>
            <a:ext cx="5826551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/>
                </a:solidFill>
                <a:ea typeface="Rosatom" panose="020B0503040504020204" pitchFamily="34" charset="-52"/>
                <a:cs typeface="Calibri" panose="020F0502020204030204" pitchFamily="34" charset="0"/>
              </a:rPr>
              <a:t>Преимущества </a:t>
            </a:r>
            <a:r>
              <a:rPr lang="ru-RU" b="1" dirty="0">
                <a:solidFill>
                  <a:schemeClr val="bg1"/>
                </a:solidFill>
                <a:ea typeface="Rosatom" panose="020B0503040504020204" pitchFamily="34" charset="-52"/>
                <a:cs typeface="Calibri" panose="020F0502020204030204" pitchFamily="34" charset="0"/>
              </a:rPr>
              <a:t>для отрасли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60D785-31EA-B116-EA7A-921F6B72153B}"/>
              </a:ext>
            </a:extLst>
          </p:cNvPr>
          <p:cNvSpPr/>
          <p:nvPr/>
        </p:nvSpPr>
        <p:spPr>
          <a:xfrm>
            <a:off x="1416424" y="3330164"/>
            <a:ext cx="4930588" cy="73661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Сокращение количества закупок </a:t>
            </a:r>
          </a:p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ИТ-услуг Гринатом по </a:t>
            </a:r>
            <a:r>
              <a:rPr lang="ru-RU" sz="1600" b="1" dirty="0">
                <a:solidFill>
                  <a:schemeClr val="accent2"/>
                </a:solidFill>
                <a:ea typeface="Rosatom" panose="020B0604020202020204" charset="-52"/>
              </a:rPr>
              <a:t>п.2.263.3.3 </a:t>
            </a: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Спецперечня</a:t>
            </a:r>
          </a:p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200" dirty="0" smtClean="0">
                <a:solidFill>
                  <a:schemeClr val="accent2"/>
                </a:solidFill>
                <a:ea typeface="Rosatom" panose="020B0604020202020204" charset="-52"/>
              </a:rPr>
              <a:t>(1 закупка на 3 года)</a:t>
            </a:r>
            <a:endParaRPr lang="ru-RU" sz="1200" dirty="0">
              <a:solidFill>
                <a:schemeClr val="accent2"/>
              </a:solidFill>
              <a:ea typeface="Rosatom" panose="020B060402020202020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7E797D-1DFD-1C2D-E2A6-5B135B745C51}"/>
              </a:ext>
            </a:extLst>
          </p:cNvPr>
          <p:cNvSpPr/>
          <p:nvPr/>
        </p:nvSpPr>
        <p:spPr>
          <a:xfrm>
            <a:off x="1416423" y="4289333"/>
            <a:ext cx="4787529" cy="8843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Ускорение процесса</a:t>
            </a:r>
            <a:r>
              <a:rPr lang="en-US" sz="1600" b="1" dirty="0" smtClean="0">
                <a:solidFill>
                  <a:schemeClr val="accent2"/>
                </a:solidFill>
                <a:ea typeface="Rosatom" panose="020B0604020202020204" charset="-52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заказа ИТ-услуг</a:t>
            </a:r>
          </a:p>
          <a:p>
            <a:pPr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200" dirty="0" smtClean="0">
                <a:solidFill>
                  <a:schemeClr val="accent2"/>
                </a:solidFill>
                <a:ea typeface="Rosatom" panose="020B0604020202020204" charset="-52"/>
              </a:rPr>
              <a:t>(подписание спецификации не требует проведения дополнительной закупки)</a:t>
            </a:r>
            <a:endParaRPr lang="ru-RU" sz="1200" dirty="0">
              <a:solidFill>
                <a:schemeClr val="accent2"/>
              </a:solidFill>
              <a:ea typeface="Rosatom" panose="020B0604020202020204" charset="-52"/>
            </a:endParaRPr>
          </a:p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en-US" sz="1600" b="1" dirty="0" smtClean="0">
                <a:solidFill>
                  <a:schemeClr val="accent2"/>
                </a:solidFill>
                <a:ea typeface="Rosatom" panose="020B0604020202020204" charset="-52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  </a:t>
            </a:r>
            <a:r>
              <a:rPr lang="ru-RU" sz="1200" b="1" dirty="0" smtClean="0">
                <a:solidFill>
                  <a:schemeClr val="accent2"/>
                </a:solidFill>
                <a:ea typeface="Rosatom" panose="020B0604020202020204" charset="-52"/>
              </a:rPr>
              <a:t> </a:t>
            </a:r>
            <a:endParaRPr lang="ru-RU" sz="1200" dirty="0">
              <a:solidFill>
                <a:schemeClr val="accent2"/>
              </a:solidFill>
              <a:ea typeface="Rosatom" panose="020B0604020202020204" charset="-52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F85C49-FD81-2D11-87A0-B6018B1A1839}"/>
              </a:ext>
            </a:extLst>
          </p:cNvPr>
          <p:cNvGrpSpPr/>
          <p:nvPr/>
        </p:nvGrpSpPr>
        <p:grpSpPr>
          <a:xfrm flipH="1">
            <a:off x="6895371" y="2245748"/>
            <a:ext cx="4949715" cy="655571"/>
            <a:chOff x="3522548" y="1621717"/>
            <a:chExt cx="3642135" cy="310995"/>
          </a:xfrm>
          <a:solidFill>
            <a:schemeClr val="accent4"/>
          </a:solidFill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E6342DA9-D39B-646E-7FC8-0DD60D8D35B7}"/>
                </a:ext>
              </a:extLst>
            </p:cNvPr>
            <p:cNvSpPr/>
            <p:nvPr/>
          </p:nvSpPr>
          <p:spPr>
            <a:xfrm rot="16200000">
              <a:off x="5174828" y="131443"/>
              <a:ext cx="310995" cy="32915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FFF796-34F4-638E-6297-E8F49FACD565}"/>
                </a:ext>
              </a:extLst>
            </p:cNvPr>
            <p:cNvSpPr txBox="1"/>
            <p:nvPr/>
          </p:nvSpPr>
          <p:spPr>
            <a:xfrm>
              <a:off x="3522548" y="1673070"/>
              <a:ext cx="3642135" cy="193846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Rosatom" panose="020B0503040504020204" pitchFamily="34" charset="-52"/>
                </a:rPr>
                <a:t>Эффекты </a:t>
              </a:r>
              <a:r>
                <a:rPr lang="ru-RU" b="1" dirty="0">
                  <a:solidFill>
                    <a:schemeClr val="bg1"/>
                  </a:solidFill>
                  <a:ea typeface="Rosatom" panose="020B0503040504020204" pitchFamily="34" charset="-52"/>
                </a:rPr>
                <a:t>для отрасли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1214B35-06BB-6386-45EA-EB538A66F711}"/>
              </a:ext>
            </a:extLst>
          </p:cNvPr>
          <p:cNvSpPr/>
          <p:nvPr/>
        </p:nvSpPr>
        <p:spPr>
          <a:xfrm>
            <a:off x="6895373" y="3020285"/>
            <a:ext cx="4717523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accent2"/>
                </a:solidFill>
                <a:ea typeface="Rosatom" panose="020B0503040504020204" pitchFamily="34" charset="-52"/>
                <a:sym typeface="Symbol" panose="05050102010706020507" pitchFamily="18" charset="2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ea typeface="Rosatom" panose="020B0503040504020204" pitchFamily="34" charset="-52"/>
                <a:sym typeface="Symbol" panose="05050102010706020507" pitchFamily="18" charset="2"/>
              </a:rPr>
              <a:t>меньше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2"/>
                </a:solidFill>
                <a:ea typeface="Rosatom" panose="020B0503040504020204" pitchFamily="34" charset="-52"/>
                <a:sym typeface="Symbol" panose="05050102010706020507" pitchFamily="18" charset="2"/>
              </a:rPr>
              <a:t>в</a:t>
            </a:r>
            <a:r>
              <a:rPr lang="ru-RU" sz="2400" b="1" dirty="0" smtClean="0">
                <a:solidFill>
                  <a:schemeClr val="accent2"/>
                </a:solidFill>
                <a:ea typeface="Rosatom" panose="020B0503040504020204" pitchFamily="34" charset="-52"/>
                <a:sym typeface="Symbol" panose="05050102010706020507" pitchFamily="18" charset="2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ea typeface="Rosatom" panose="020B0503040504020204" pitchFamily="34" charset="-52"/>
              </a:rPr>
              <a:t>12 раз </a:t>
            </a:r>
          </a:p>
          <a:p>
            <a:pPr lvl="0"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2"/>
                </a:solidFill>
                <a:ea typeface="Rosatom" panose="020B0503040504020204" pitchFamily="34" charset="-52"/>
                <a:sym typeface="Symbol" panose="05050102010706020507" pitchFamily="18" charset="2"/>
              </a:rPr>
              <a:t> </a:t>
            </a:r>
            <a:r>
              <a:rPr lang="ru-RU" sz="105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400 закупок вместо </a:t>
            </a:r>
            <a:r>
              <a:rPr lang="ru-RU" sz="1050" b="1" dirty="0">
                <a:solidFill>
                  <a:schemeClr val="accent2"/>
                </a:solidFill>
                <a:ea typeface="Rosatom" panose="020B0503040504020204" pitchFamily="34" charset="-52"/>
              </a:rPr>
              <a:t>4800 за 3 года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DD6F8EA-F681-B3EA-D9D4-635A8D1D272C}"/>
              </a:ext>
            </a:extLst>
          </p:cNvPr>
          <p:cNvSpPr/>
          <p:nvPr/>
        </p:nvSpPr>
        <p:spPr>
          <a:xfrm>
            <a:off x="6895373" y="4148758"/>
            <a:ext cx="4709252" cy="71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быстрее </a:t>
            </a:r>
          </a:p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на </a:t>
            </a:r>
            <a:r>
              <a:rPr lang="ru-RU" sz="2400" b="1" dirty="0" smtClean="0">
                <a:solidFill>
                  <a:schemeClr val="accent4"/>
                </a:solidFill>
                <a:ea typeface="Rosatom" panose="020B0503040504020204" pitchFamily="34" charset="-52"/>
              </a:rPr>
              <a:t>60 дней </a:t>
            </a:r>
          </a:p>
          <a:p>
            <a:pPr lvl="0"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30 дней вместо 90 дней</a:t>
            </a:r>
            <a:endParaRPr lang="ru-RU" sz="1050" b="1" dirty="0">
              <a:solidFill>
                <a:schemeClr val="accent2"/>
              </a:solidFill>
              <a:ea typeface="Rosatom" panose="020B0503040504020204" pitchFamily="34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4ECB5E-AC54-00E8-84BE-2D5BC85DAB83}"/>
              </a:ext>
            </a:extLst>
          </p:cNvPr>
          <p:cNvSpPr/>
          <p:nvPr/>
        </p:nvSpPr>
        <p:spPr>
          <a:xfrm>
            <a:off x="6895372" y="5275704"/>
            <a:ext cx="4717523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Эффективнее </a:t>
            </a:r>
          </a:p>
          <a:p>
            <a:pPr lvl="0"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на</a:t>
            </a:r>
            <a:r>
              <a:rPr lang="ru-RU" sz="2000" b="1" dirty="0" smtClean="0">
                <a:solidFill>
                  <a:schemeClr val="accent2"/>
                </a:solidFill>
                <a:ea typeface="Rosatom" panose="020B0503040504020204" pitchFamily="34" charset="-52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ea typeface="Rosatom" panose="020B0503040504020204" pitchFamily="34" charset="-52"/>
              </a:rPr>
              <a:t>40</a:t>
            </a:r>
            <a:r>
              <a:rPr lang="ru-RU" sz="2400" b="1" dirty="0">
                <a:solidFill>
                  <a:schemeClr val="accent4"/>
                </a:solidFill>
                <a:ea typeface="Rosatom" panose="020B0503040504020204" pitchFamily="34" charset="-52"/>
              </a:rPr>
              <a:t>%</a:t>
            </a:r>
            <a:r>
              <a:rPr lang="ru-RU" sz="2800" b="1" dirty="0">
                <a:solidFill>
                  <a:schemeClr val="accent4"/>
                </a:solidFill>
                <a:ea typeface="Rosatom" panose="020B0503040504020204" pitchFamily="34" charset="-52"/>
              </a:rPr>
              <a:t> </a:t>
            </a:r>
            <a:endParaRPr lang="ru-RU" sz="1000" b="1" dirty="0">
              <a:solidFill>
                <a:schemeClr val="accent4"/>
              </a:solidFill>
              <a:ea typeface="Rosatom" panose="020B0503040504020204" pitchFamily="34" charset="-52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560D785-31EA-B116-EA7A-921F6B72153B}"/>
              </a:ext>
            </a:extLst>
          </p:cNvPr>
          <p:cNvSpPr/>
          <p:nvPr/>
        </p:nvSpPr>
        <p:spPr>
          <a:xfrm>
            <a:off x="1416424" y="5274441"/>
            <a:ext cx="4787528" cy="83304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600" b="1" dirty="0" smtClean="0">
                <a:solidFill>
                  <a:schemeClr val="accent2"/>
                </a:solidFill>
                <a:ea typeface="Rosatom" panose="020B0604020202020204" charset="-52"/>
              </a:rPr>
              <a:t>Снижение трудозатрат на заключение и администрирование договоров</a:t>
            </a:r>
            <a:endParaRPr lang="ru-RU" sz="1600" b="1" dirty="0">
              <a:solidFill>
                <a:schemeClr val="accent2"/>
              </a:solidFill>
              <a:ea typeface="Rosatom" panose="020B0604020202020204" charset="-52"/>
            </a:endParaRPr>
          </a:p>
          <a:p>
            <a:pPr lvl="0" algn="ctr">
              <a:lnSpc>
                <a:spcPct val="80000"/>
              </a:lnSpc>
              <a:spcAft>
                <a:spcPts val="400"/>
              </a:spcAft>
              <a:buClr>
                <a:srgbClr val="0660A2"/>
              </a:buClr>
              <a:buSzPct val="120000"/>
              <a:defRPr/>
            </a:pPr>
            <a:r>
              <a:rPr lang="ru-RU" sz="1200" dirty="0" smtClean="0">
                <a:solidFill>
                  <a:schemeClr val="accent2"/>
                </a:solidFill>
                <a:ea typeface="Rosatom" panose="020B0604020202020204" charset="-52"/>
              </a:rPr>
              <a:t>Оформление и администрирование спецификаций требует меньших трудозатрат, чем заключение нового договора</a:t>
            </a:r>
            <a:endParaRPr lang="ru-RU" sz="1200" dirty="0">
              <a:solidFill>
                <a:schemeClr val="accent2"/>
              </a:solidFill>
              <a:ea typeface="Rosatom" panose="020B0604020202020204" charset="-52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A58317B7-5195-6E5A-D7A0-152118357056}"/>
              </a:ext>
            </a:extLst>
          </p:cNvPr>
          <p:cNvSpPr/>
          <p:nvPr/>
        </p:nvSpPr>
        <p:spPr>
          <a:xfrm rot="16200000">
            <a:off x="1203830" y="552953"/>
            <a:ext cx="647700" cy="18627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>
                <a:ea typeface="Rosatom" panose="020B0604020202020204" charset="-52"/>
              </a:rPr>
              <a:t>Ц</a:t>
            </a:r>
            <a:r>
              <a:rPr lang="ru-RU" b="1" dirty="0" smtClean="0">
                <a:ea typeface="Rosatom" panose="020B0604020202020204" charset="-52"/>
              </a:rPr>
              <a:t>ель</a:t>
            </a:r>
            <a:endParaRPr lang="ru-RU" b="1" dirty="0">
              <a:ea typeface="Rosatom" panose="020B0604020202020204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79763" y="1160463"/>
            <a:ext cx="8424862" cy="647701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ea typeface="Rosatom" panose="020B0604020202020204" charset="-52"/>
              </a:rPr>
              <a:t>Сокращение количества закупок ИТ-услуг по п. 2.263.3.3</a:t>
            </a:r>
            <a:r>
              <a:rPr lang="en-US" sz="1400" dirty="0" smtClean="0">
                <a:ea typeface="Rosatom" panose="020B0604020202020204" charset="-52"/>
              </a:rPr>
              <a:t> </a:t>
            </a:r>
            <a:r>
              <a:rPr lang="ru-RU" sz="1400" dirty="0" smtClean="0">
                <a:ea typeface="Rosatom" panose="020B0604020202020204" charset="-52"/>
              </a:rPr>
              <a:t>(бывший п. 2.3) </a:t>
            </a:r>
            <a:r>
              <a:rPr lang="ru-RU" sz="1400" dirty="0" err="1" smtClean="0">
                <a:ea typeface="Rosatom" panose="020B0604020202020204" charset="-52"/>
              </a:rPr>
              <a:t>Спецперечня</a:t>
            </a:r>
            <a:r>
              <a:rPr lang="ru-RU" sz="1400" dirty="0" smtClean="0">
                <a:ea typeface="Rosatom" panose="020B0604020202020204" charset="-52"/>
              </a:rPr>
              <a:t>, оптимизация процесса заключения договоров за счет перехода от ежегодной контрактации к схеме присоединения на срок от 3-х лет</a:t>
            </a:r>
            <a:endParaRPr lang="ru-RU" sz="1400" dirty="0">
              <a:ea typeface="Rosatom" panose="020B060402020202020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6000" y="3321050"/>
            <a:ext cx="576000" cy="576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95127" y="4297733"/>
            <a:ext cx="576000" cy="576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8" name="Овал 27"/>
          <p:cNvSpPr/>
          <p:nvPr/>
        </p:nvSpPr>
        <p:spPr>
          <a:xfrm>
            <a:off x="597955" y="5274417"/>
            <a:ext cx="576000" cy="576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3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врон 7"/>
          <p:cNvSpPr/>
          <p:nvPr/>
        </p:nvSpPr>
        <p:spPr>
          <a:xfrm>
            <a:off x="5213701" y="1168674"/>
            <a:ext cx="3240000" cy="86400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87374" y="1160463"/>
            <a:ext cx="4685575" cy="86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46031" y="1207071"/>
            <a:ext cx="401283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Договор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присоединения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(общие условия для всех заказчиков)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5610" y="1206197"/>
            <a:ext cx="28786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Заявление о присоединении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(отдельное для каждого заказчика</a:t>
            </a:r>
            <a:r>
              <a:rPr lang="ru-RU" sz="1100" dirty="0" smtClean="0">
                <a:solidFill>
                  <a:schemeClr val="bg1"/>
                </a:solidFill>
              </a:rPr>
              <a:t>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договора присоединения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428" y="2418284"/>
            <a:ext cx="458004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Предмет договора согласно п.2.263.3.3 Спецперечня  </a:t>
            </a:r>
            <a:r>
              <a:rPr lang="ru-RU" sz="1100" dirty="0"/>
              <a:t>«Информационно-технологическая поддержка и сопровождение: оборудования, программного обеспечения, информационных систем и баз данных, телекоммуникационных систем, систем обеспечения информационной безопасности</a:t>
            </a:r>
            <a:r>
              <a:rPr lang="ru-RU" sz="1100" dirty="0" smtClean="0"/>
              <a:t>»</a:t>
            </a:r>
          </a:p>
          <a:p>
            <a:endParaRPr lang="ru-RU" sz="1100" dirty="0"/>
          </a:p>
          <a:p>
            <a:r>
              <a:rPr lang="ru-RU" sz="1100" b="1" dirty="0" smtClean="0"/>
              <a:t>Стоимость </a:t>
            </a:r>
            <a:r>
              <a:rPr lang="ru-RU" sz="1100" b="1" dirty="0"/>
              <a:t>услуг </a:t>
            </a:r>
            <a:r>
              <a:rPr lang="ru-RU" sz="1100" b="1" dirty="0" smtClean="0"/>
              <a:t>определяется по </a:t>
            </a:r>
            <a:r>
              <a:rPr lang="ru-RU" sz="1100" b="1" dirty="0"/>
              <a:t>формуле цены </a:t>
            </a:r>
            <a:endParaRPr lang="ru-RU" sz="1100" b="1" dirty="0" smtClean="0"/>
          </a:p>
          <a:p>
            <a:r>
              <a:rPr lang="ru-RU" sz="1100" dirty="0" smtClean="0"/>
              <a:t>в соответствии с </a:t>
            </a:r>
            <a:r>
              <a:rPr lang="ru-RU" sz="1100" dirty="0"/>
              <a:t>ЕОМУ по формированию стоимости услуг организации, оказывающих </a:t>
            </a:r>
            <a:r>
              <a:rPr lang="ru-RU" sz="1100" dirty="0" smtClean="0"/>
              <a:t>ИТ-услуги, </a:t>
            </a:r>
            <a:r>
              <a:rPr lang="ru-RU" sz="1100" dirty="0"/>
              <a:t>утвержденных приказом </a:t>
            </a:r>
            <a:r>
              <a:rPr lang="ru-RU" sz="1100" dirty="0" smtClean="0"/>
              <a:t>ГК Росатом </a:t>
            </a:r>
            <a:r>
              <a:rPr lang="ru-RU" sz="1100" dirty="0"/>
              <a:t>от 27.11.2024 № 1/2297-П (в актуальной редакции).</a:t>
            </a:r>
          </a:p>
          <a:p>
            <a:endParaRPr lang="ru-RU" sz="1200" dirty="0" smtClean="0"/>
          </a:p>
          <a:p>
            <a:r>
              <a:rPr lang="ru-RU" sz="1100" b="1" dirty="0" smtClean="0"/>
              <a:t>Перечень услуг публикуется на сайте Гринатом</a:t>
            </a:r>
          </a:p>
          <a:p>
            <a:r>
              <a:rPr lang="ru-RU" sz="1100" dirty="0" smtClean="0"/>
              <a:t>Актуальный перечень с карточками услуг доступен на сайте Гринатом </a:t>
            </a:r>
            <a:r>
              <a:rPr lang="en-US" sz="1100" dirty="0"/>
              <a:t>https://greenatom.ru/it_cards/</a:t>
            </a:r>
            <a:endParaRPr lang="ru-RU" sz="1100" dirty="0" smtClean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sz="1100" dirty="0"/>
          </a:p>
          <a:p>
            <a:r>
              <a:rPr lang="ru-RU" sz="1100" b="1" dirty="0" smtClean="0"/>
              <a:t>Общие условия </a:t>
            </a:r>
          </a:p>
          <a:p>
            <a:r>
              <a:rPr lang="ru-RU" sz="1100" dirty="0" smtClean="0"/>
              <a:t>порядок </a:t>
            </a:r>
            <a:r>
              <a:rPr lang="ru-RU" sz="1100" dirty="0"/>
              <a:t>сдачи-приемки, порядок оплаты, ответственность, разрешение споров, регламент взаимодействия сторон, отраслевые </a:t>
            </a:r>
            <a:r>
              <a:rPr lang="ru-RU" sz="1100" dirty="0" smtClean="0"/>
              <a:t>оговорки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557" y="2241550"/>
            <a:ext cx="2808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ru-RU" sz="1200" dirty="0"/>
          </a:p>
          <a:p>
            <a:r>
              <a:rPr lang="ru-RU" sz="1200" dirty="0"/>
              <a:t>Факт присоединения к </a:t>
            </a:r>
            <a:r>
              <a:rPr lang="ru-RU" sz="1200" dirty="0" smtClean="0"/>
              <a:t>договору</a:t>
            </a:r>
            <a:endParaRPr lang="ru-RU" sz="1200" dirty="0"/>
          </a:p>
          <a:p>
            <a:r>
              <a:rPr lang="ru-RU" sz="1200" b="1" dirty="0"/>
              <a:t>Срок присоединения</a:t>
            </a:r>
            <a:r>
              <a:rPr lang="en-US" sz="1200" dirty="0"/>
              <a:t> </a:t>
            </a:r>
            <a:r>
              <a:rPr lang="ru-RU" sz="1200" dirty="0" smtClean="0"/>
              <a:t>– до достижения предельной цены </a:t>
            </a:r>
            <a:r>
              <a:rPr lang="en-US" sz="1200" dirty="0" smtClean="0"/>
              <a:t>(</a:t>
            </a:r>
            <a:r>
              <a:rPr lang="ru-RU" sz="1200" dirty="0" smtClean="0"/>
              <a:t>лимит рассчитывается на </a:t>
            </a:r>
            <a:r>
              <a:rPr lang="en-US" sz="1200" dirty="0" smtClean="0"/>
              <a:t>3 </a:t>
            </a:r>
            <a:r>
              <a:rPr lang="ru-RU" sz="1200" dirty="0" smtClean="0"/>
              <a:t>года)</a:t>
            </a:r>
            <a:endParaRPr lang="ru-RU" sz="1200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sz="1200" dirty="0"/>
          </a:p>
          <a:p>
            <a:r>
              <a:rPr lang="ru-RU" sz="1200" dirty="0"/>
              <a:t>Реквизиты и контактные лица Заказчика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43437" y="2428342"/>
            <a:ext cx="2953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/>
              <a:t>Перечень конкретных </a:t>
            </a:r>
            <a:r>
              <a:rPr lang="ru-RU" sz="1200" dirty="0" smtClean="0"/>
              <a:t>услуг</a:t>
            </a:r>
            <a:endParaRPr lang="ru-R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/>
              <a:t>Стоимость и </a:t>
            </a:r>
            <a:r>
              <a:rPr lang="ru-RU" sz="1200" dirty="0"/>
              <a:t>сроки </a:t>
            </a:r>
            <a:r>
              <a:rPr lang="ru-RU" sz="1200" dirty="0" smtClean="0"/>
              <a:t>оказания услуг</a:t>
            </a:r>
            <a:endParaRPr lang="ru-R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/>
              <a:t>Объемные показатели </a:t>
            </a:r>
            <a:r>
              <a:rPr lang="ru-RU" sz="1200" dirty="0" smtClean="0"/>
              <a:t>услуг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/>
              <a:t>Условия оплаты</a:t>
            </a:r>
          </a:p>
        </p:txBody>
      </p:sp>
      <p:sp>
        <p:nvSpPr>
          <p:cNvPr id="12" name="Шеврон 11"/>
          <p:cNvSpPr/>
          <p:nvPr/>
        </p:nvSpPr>
        <p:spPr>
          <a:xfrm>
            <a:off x="8356906" y="1160463"/>
            <a:ext cx="3240000" cy="864000"/>
          </a:xfrm>
          <a:prstGeom prst="chevron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3701" y="1231425"/>
            <a:ext cx="2771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Спецификация</a:t>
            </a:r>
          </a:p>
          <a:p>
            <a:pPr marL="354013" algn="ctr"/>
            <a:r>
              <a:rPr lang="ru-RU" sz="1100" dirty="0" smtClean="0">
                <a:solidFill>
                  <a:schemeClr val="bg1"/>
                </a:solidFill>
              </a:rPr>
              <a:t>(конкретизированные условия </a:t>
            </a:r>
            <a:r>
              <a:rPr lang="ru-RU" sz="1100" dirty="0">
                <a:solidFill>
                  <a:schemeClr val="bg1"/>
                </a:solidFill>
              </a:rPr>
              <a:t>для каждого </a:t>
            </a:r>
            <a:r>
              <a:rPr lang="ru-RU" sz="1100" dirty="0" smtClean="0">
                <a:solidFill>
                  <a:schemeClr val="bg1"/>
                </a:solidFill>
              </a:rPr>
              <a:t>заказчика)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присоединения и подписания спецификации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596316" y="1158488"/>
            <a:ext cx="2088000" cy="1080000"/>
          </a:xfrm>
          <a:custGeom>
            <a:avLst/>
            <a:gdLst>
              <a:gd name="connsiteX0" fmla="*/ 0 w 953310"/>
              <a:gd name="connsiteY0" fmla="*/ 0 h 1253456"/>
              <a:gd name="connsiteX1" fmla="*/ 476655 w 953310"/>
              <a:gd name="connsiteY1" fmla="*/ 0 h 1253456"/>
              <a:gd name="connsiteX2" fmla="*/ 953310 w 953310"/>
              <a:gd name="connsiteY2" fmla="*/ 626728 h 1253456"/>
              <a:gd name="connsiteX3" fmla="*/ 476655 w 953310"/>
              <a:gd name="connsiteY3" fmla="*/ 1253456 h 1253456"/>
              <a:gd name="connsiteX4" fmla="*/ 0 w 953310"/>
              <a:gd name="connsiteY4" fmla="*/ 1253456 h 1253456"/>
              <a:gd name="connsiteX5" fmla="*/ 0 w 953310"/>
              <a:gd name="connsiteY5" fmla="*/ 0 h 125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310" h="1253456">
                <a:moveTo>
                  <a:pt x="953310" y="1"/>
                </a:moveTo>
                <a:lnTo>
                  <a:pt x="953310" y="626728"/>
                </a:lnTo>
                <a:lnTo>
                  <a:pt x="476655" y="1253455"/>
                </a:lnTo>
                <a:lnTo>
                  <a:pt x="0" y="626728"/>
                </a:lnTo>
                <a:lnTo>
                  <a:pt x="0" y="1"/>
                </a:lnTo>
                <a:lnTo>
                  <a:pt x="953310" y="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6" tIns="6984" rIns="6984" bIns="24531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Шаг 1. Подписание заявления о присоединении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119" y="1158487"/>
            <a:ext cx="8775445" cy="2807023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37869" rIns="37869" bIns="37870" numCol="1" spcCol="1270" anchor="ctr" anchorCtr="0">
            <a:noAutofit/>
          </a:bodyPr>
          <a:lstStyle/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Гринатом публикует договор присоединения на сайте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Заказчик оформляет закупочную процедуру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(срок присоединения </a:t>
            </a:r>
            <a:r>
              <a:rPr lang="ru-RU" sz="12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от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3-х лет):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</a:endParaRPr>
          </a:p>
          <a:p>
            <a:pPr marL="527050" marR="0" lvl="1" indent="-17145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ГПЗ = максимальное значение цены /значение из бюджета</a:t>
            </a:r>
          </a:p>
          <a:p>
            <a:pPr marL="534988" lvl="1" indent="-173038" defTabSz="533400">
              <a:spcBef>
                <a:spcPts val="600"/>
              </a:spcBef>
              <a:spcAft>
                <a:spcPts val="600"/>
              </a:spcAft>
              <a:buFontTx/>
              <a:buChar char="••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ТЗ, справка-обоснование, </a:t>
            </a:r>
            <a:r>
              <a:rPr kumimoji="0" lang="ru-RU" sz="1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НМЦ </a:t>
            </a:r>
            <a:r>
              <a:rPr kumimoji="0" lang="ru-RU" sz="1200" b="0" i="0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uLnTx/>
                <a:uFillTx/>
              </a:rPr>
              <a:t>согласно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п. </a:t>
            </a:r>
            <a:r>
              <a: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 главы 1 приложения № 8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uLnTx/>
                <a:uFillTx/>
              </a:rPr>
              <a:t>ЕОСЗ «При невозможности определения конкретного значения НМЦ Заказчик в качестве </a:t>
            </a:r>
            <a:r>
              <a:rPr kumimoji="0" lang="ru-RU" sz="1200" b="0" i="0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uLnTx/>
                <a:uFillTx/>
              </a:rPr>
              <a:t>НМЦ </a:t>
            </a: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uLnTx/>
                <a:uFillTx/>
              </a:rPr>
              <a:t>указывает Формулу цены и максимальное значение цены договора</a:t>
            </a:r>
            <a:r>
              <a:rPr kumimoji="0" lang="ru-RU" sz="1200" b="0" i="0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uLnTx/>
                <a:uFillTx/>
              </a:rPr>
              <a:t>» </a:t>
            </a:r>
          </a:p>
          <a:p>
            <a:pPr marL="534988" marR="0" lvl="1" indent="-179388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В качестве проекта договора прикладывается подписанный договор присоединения и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word-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версия заявления о присоединении</a:t>
            </a:r>
          </a:p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Подписание заявления о присоединении со стороны Заказчика</a:t>
            </a:r>
          </a:p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Регистрация заявления о присоединении со стороны Исполнителя (проставление регистрационного номера ЕОСДО)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8119" y="4192088"/>
            <a:ext cx="8775445" cy="1667536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37869" rIns="37869" bIns="37870" numCol="1" spcCol="1270" anchor="ctr" anchorCtr="0">
            <a:noAutofit/>
          </a:bodyPr>
          <a:lstStyle/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Гринатом по результатам сверки ВГО формирует перечень услуг и рассчитывает стоимость услуг по Формуле цены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(срок оказания услуг в спецификации 1 календарный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год)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lvl="1" indent="-228600" defTabSz="5334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Заказчик подтверждает объемы и стоимость ИТ </a:t>
            </a:r>
            <a:r>
              <a:rPr lang="ru-RU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услуг, оформляет потребляющую заявку в учетной системе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</a:endParaRPr>
          </a:p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Согласование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и подписание спецификации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двумя сторонами</a:t>
            </a:r>
          </a:p>
          <a:p>
            <a:pPr marL="228600" marR="0" lvl="1" indent="-228600" algn="l" defTabSz="533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</a:rPr>
              <a:t>Количество спецификаций – не ограничено. В течение года можно оформлять спецификации по новым услугам или изменять ранее подписанные спецификации.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96317" y="4185738"/>
            <a:ext cx="2088000" cy="1080000"/>
          </a:xfrm>
          <a:custGeom>
            <a:avLst/>
            <a:gdLst>
              <a:gd name="connsiteX0" fmla="*/ 0 w 900650"/>
              <a:gd name="connsiteY0" fmla="*/ 0 h 1184215"/>
              <a:gd name="connsiteX1" fmla="*/ 450325 w 900650"/>
              <a:gd name="connsiteY1" fmla="*/ 0 h 1184215"/>
              <a:gd name="connsiteX2" fmla="*/ 900650 w 900650"/>
              <a:gd name="connsiteY2" fmla="*/ 592108 h 1184215"/>
              <a:gd name="connsiteX3" fmla="*/ 450325 w 900650"/>
              <a:gd name="connsiteY3" fmla="*/ 1184215 h 1184215"/>
              <a:gd name="connsiteX4" fmla="*/ 0 w 900650"/>
              <a:gd name="connsiteY4" fmla="*/ 1184215 h 1184215"/>
              <a:gd name="connsiteX5" fmla="*/ 0 w 900650"/>
              <a:gd name="connsiteY5" fmla="*/ 0 h 118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650" h="1184215">
                <a:moveTo>
                  <a:pt x="900650" y="1"/>
                </a:moveTo>
                <a:lnTo>
                  <a:pt x="900650" y="592108"/>
                </a:lnTo>
                <a:lnTo>
                  <a:pt x="450325" y="1184214"/>
                </a:lnTo>
                <a:lnTo>
                  <a:pt x="0" y="592108"/>
                </a:lnTo>
                <a:lnTo>
                  <a:pt x="0" y="1"/>
                </a:lnTo>
                <a:lnTo>
                  <a:pt x="900650" y="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6" tIns="6985" rIns="6985" bIns="232148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Шаг 2. Подписание спецификации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Скругленный прямоугольник 99"/>
          <p:cNvSpPr/>
          <p:nvPr/>
        </p:nvSpPr>
        <p:spPr>
          <a:xfrm>
            <a:off x="7513255" y="3738578"/>
            <a:ext cx="4091369" cy="14150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ЕОС Договор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026104" y="3108591"/>
            <a:ext cx="3784213" cy="2675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Закупки 2.0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Работа в системах (Закупки и Договор) осуществляется по стандартному сценарию «Рамочный </a:t>
            </a:r>
            <a:r>
              <a:rPr lang="ru-RU" dirty="0" smtClean="0"/>
              <a:t>договор»</a:t>
            </a:r>
            <a:endParaRPr lang="ru-RU" dirty="0"/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процесса и работа в системах</a:t>
            </a:r>
            <a:br>
              <a:rPr lang="ru-RU" dirty="0" smtClean="0"/>
            </a:br>
            <a:r>
              <a:rPr lang="ru-RU" dirty="0" smtClean="0"/>
              <a:t>Шаг 1. Заключение договора (присоединение)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6078" y="1377839"/>
            <a:ext cx="1872000" cy="75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Договор присоединения размещен на сайте</a:t>
            </a:r>
            <a:endParaRPr lang="ru-RU" sz="1100" dirty="0"/>
          </a:p>
        </p:txBody>
      </p:sp>
      <p:sp>
        <p:nvSpPr>
          <p:cNvPr id="8" name="Цилиндр 7"/>
          <p:cNvSpPr/>
          <p:nvPr/>
        </p:nvSpPr>
        <p:spPr>
          <a:xfrm>
            <a:off x="1137758" y="4140123"/>
            <a:ext cx="792000" cy="612000"/>
          </a:xfrm>
          <a:prstGeom prst="ca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Учетная </a:t>
            </a:r>
            <a:r>
              <a:rPr lang="ru-RU" sz="1200" dirty="0" smtClean="0"/>
              <a:t>система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6078" y="2684942"/>
            <a:ext cx="1872000" cy="7565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ГПЗ у ЕП</a:t>
            </a:r>
          </a:p>
          <a:p>
            <a:pPr algn="ctr"/>
            <a:r>
              <a:rPr lang="ru-RU" sz="1000" dirty="0" smtClean="0"/>
              <a:t>(оформление рамочного договора)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6399" y="5016626"/>
            <a:ext cx="234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Потребность рамочная (1 строка):</a:t>
            </a:r>
          </a:p>
          <a:p>
            <a:pPr algn="ctr"/>
            <a:r>
              <a:rPr lang="ru-RU" sz="900" dirty="0" smtClean="0"/>
              <a:t>«Информационно-технологическая поддержка и сопровождение: оборудования, программного обеспечения, информационных систем и баз данных, телекоммуникационных систем, систем обеспечения информационной безопасности»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220415" y="4170263"/>
            <a:ext cx="3465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 smtClean="0"/>
              <a:t>Признак «Рамка по предельной стоимости»</a:t>
            </a:r>
          </a:p>
          <a:p>
            <a:pPr marL="228600" indent="-228600">
              <a:buFontTx/>
              <a:buAutoNum type="arabicPeriod"/>
            </a:pPr>
            <a:r>
              <a:rPr lang="ru-RU" sz="1000" dirty="0"/>
              <a:t>В качестве НМЦ указывается лимит </a:t>
            </a:r>
            <a:r>
              <a:rPr lang="ru-RU" sz="1000" dirty="0" smtClean="0"/>
              <a:t>стоимости. Вместо единичных расценок указывается формула цены. </a:t>
            </a:r>
          </a:p>
          <a:p>
            <a:pPr marL="228600" indent="-228600">
              <a:buFontTx/>
              <a:buAutoNum type="arabicPeriod"/>
            </a:pPr>
            <a:r>
              <a:rPr lang="ru-RU" sz="1000" dirty="0"/>
              <a:t>В качестве проекта договора </a:t>
            </a:r>
            <a:r>
              <a:rPr lang="ru-RU" sz="1000" dirty="0" smtClean="0"/>
              <a:t>прикладывается договор </a:t>
            </a:r>
            <a:r>
              <a:rPr lang="ru-RU" sz="1000" dirty="0"/>
              <a:t>присоединения и заявление о присоединении</a:t>
            </a:r>
          </a:p>
          <a:p>
            <a:pPr marL="228600" indent="-228600">
              <a:buFontTx/>
              <a:buAutoNum type="arabicPeriod"/>
            </a:pPr>
            <a:r>
              <a:rPr lang="ru-RU" sz="1000" dirty="0"/>
              <a:t>Проведение мониторинга </a:t>
            </a:r>
            <a:r>
              <a:rPr lang="ru-RU" sz="1000" dirty="0" smtClean="0"/>
              <a:t>ежегодно, начиная со 2-го года оказания услуг</a:t>
            </a:r>
            <a:r>
              <a:rPr lang="ru-RU" sz="1000" u="sng" dirty="0" smtClean="0"/>
              <a:t> </a:t>
            </a:r>
            <a:r>
              <a:rPr lang="ru-RU" sz="1000" dirty="0" smtClean="0"/>
              <a:t>осуществляет Гринатом согласно требованиям ЕОМУ, либо Заказчик.</a:t>
            </a:r>
            <a:endParaRPr lang="ru-RU" sz="1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3515594" y="3620893"/>
            <a:ext cx="2977484" cy="5187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Закупка (ЕП по </a:t>
            </a:r>
            <a:r>
              <a:rPr lang="ru-RU" sz="1200" dirty="0"/>
              <a:t>С</a:t>
            </a:r>
            <a:r>
              <a:rPr lang="ru-RU" sz="1200" dirty="0" smtClean="0"/>
              <a:t>пецперечню, отраслевое регулирование цен)</a:t>
            </a:r>
            <a:endParaRPr lang="ru-RU" sz="1200" dirty="0"/>
          </a:p>
        </p:txBody>
      </p:sp>
      <p:cxnSp>
        <p:nvCxnSpPr>
          <p:cNvPr id="20" name="Прямая со стрелкой 19"/>
          <p:cNvCxnSpPr>
            <a:stCxn id="14" idx="2"/>
            <a:endCxn id="8" idx="1"/>
          </p:cNvCxnSpPr>
          <p:nvPr/>
        </p:nvCxnSpPr>
        <p:spPr>
          <a:xfrm>
            <a:off x="1532078" y="3441529"/>
            <a:ext cx="1680" cy="69859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7924753" y="4261567"/>
            <a:ext cx="1405877" cy="63370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Проект договора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513255" y="1382330"/>
            <a:ext cx="4091370" cy="20030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ЕОСДО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984156" y="1837730"/>
            <a:ext cx="2980072" cy="5486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Согласование</a:t>
            </a:r>
          </a:p>
          <a:p>
            <a:pPr algn="ctr"/>
            <a:r>
              <a:rPr lang="ru-RU" sz="1200" dirty="0" smtClean="0"/>
              <a:t>Подписание</a:t>
            </a:r>
          </a:p>
          <a:p>
            <a:pPr algn="ctr"/>
            <a:r>
              <a:rPr lang="ru-RU" sz="1200" dirty="0" smtClean="0"/>
              <a:t>Деблокирование</a:t>
            </a:r>
            <a:endParaRPr lang="ru-RU" sz="1200" dirty="0"/>
          </a:p>
        </p:txBody>
      </p:sp>
      <p:cxnSp>
        <p:nvCxnSpPr>
          <p:cNvPr id="124" name="Соединительная линия уступом 123"/>
          <p:cNvCxnSpPr>
            <a:stCxn id="98" idx="0"/>
            <a:endCxn id="101" idx="1"/>
          </p:cNvCxnSpPr>
          <p:nvPr/>
        </p:nvCxnSpPr>
        <p:spPr>
          <a:xfrm rot="16200000" flipV="1">
            <a:off x="7131627" y="2765501"/>
            <a:ext cx="1877694" cy="1114437"/>
          </a:xfrm>
          <a:prstGeom prst="bentConnector4">
            <a:avLst>
              <a:gd name="adj1" fmla="val 23331"/>
              <a:gd name="adj2" fmla="val 120513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/>
          <p:cNvSpPr/>
          <p:nvPr/>
        </p:nvSpPr>
        <p:spPr>
          <a:xfrm>
            <a:off x="9647870" y="4252938"/>
            <a:ext cx="1405877" cy="625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Договор деблокирован</a:t>
            </a:r>
            <a:endParaRPr lang="ru-RU" sz="1200" dirty="0"/>
          </a:p>
        </p:txBody>
      </p:sp>
      <p:cxnSp>
        <p:nvCxnSpPr>
          <p:cNvPr id="130" name="Соединительная линия уступом 129"/>
          <p:cNvCxnSpPr>
            <a:stCxn id="101" idx="3"/>
            <a:endCxn id="128" idx="0"/>
          </p:cNvCxnSpPr>
          <p:nvPr/>
        </p:nvCxnSpPr>
        <p:spPr>
          <a:xfrm flipH="1">
            <a:off x="10350809" y="2383873"/>
            <a:ext cx="1253816" cy="1869065"/>
          </a:xfrm>
          <a:prstGeom prst="bentConnector4">
            <a:avLst>
              <a:gd name="adj1" fmla="val -18232"/>
              <a:gd name="adj2" fmla="val 76793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Цилиндр 90"/>
          <p:cNvSpPr/>
          <p:nvPr/>
        </p:nvSpPr>
        <p:spPr>
          <a:xfrm>
            <a:off x="9159797" y="5287134"/>
            <a:ext cx="792000" cy="612000"/>
          </a:xfrm>
          <a:prstGeom prst="ca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ЕИС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7599872" y="2426325"/>
            <a:ext cx="4004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Подписание заявления в электронном или бумажном виде: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Электронный документ подписывается сторонами в ЕОСДО, регистрационный номер проставляется системой.</a:t>
            </a:r>
          </a:p>
          <a:p>
            <a:pPr marL="171450" indent="-171450">
              <a:buFontTx/>
              <a:buChar char="-"/>
            </a:pPr>
            <a:r>
              <a:rPr lang="ru-RU" sz="1000" dirty="0" smtClean="0"/>
              <a:t>Бумажный документ подписывает заказчик, направляет оригинал в Гринатом, Гринатом регистрирует заявление.</a:t>
            </a:r>
            <a:endParaRPr lang="ru-RU" sz="1000" dirty="0"/>
          </a:p>
        </p:txBody>
      </p:sp>
      <p:cxnSp>
        <p:nvCxnSpPr>
          <p:cNvPr id="131" name="Прямая со стрелкой 130"/>
          <p:cNvCxnSpPr>
            <a:stCxn id="5" idx="2"/>
            <a:endCxn id="14" idx="0"/>
          </p:cNvCxnSpPr>
          <p:nvPr/>
        </p:nvCxnSpPr>
        <p:spPr>
          <a:xfrm>
            <a:off x="1532078" y="2133839"/>
            <a:ext cx="0" cy="55110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>
            <a:stCxn id="100" idx="2"/>
            <a:endCxn id="91" idx="1"/>
          </p:cNvCxnSpPr>
          <p:nvPr/>
        </p:nvCxnSpPr>
        <p:spPr>
          <a:xfrm flipH="1">
            <a:off x="9555797" y="5153668"/>
            <a:ext cx="3143" cy="13346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Прямая со стрелкой 348"/>
          <p:cNvCxnSpPr>
            <a:stCxn id="8" idx="4"/>
            <a:endCxn id="99" idx="1"/>
          </p:cNvCxnSpPr>
          <p:nvPr/>
        </p:nvCxnSpPr>
        <p:spPr>
          <a:xfrm>
            <a:off x="1929758" y="4446123"/>
            <a:ext cx="109634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 стрелкой 350"/>
          <p:cNvCxnSpPr>
            <a:stCxn id="99" idx="3"/>
            <a:endCxn id="100" idx="1"/>
          </p:cNvCxnSpPr>
          <p:nvPr/>
        </p:nvCxnSpPr>
        <p:spPr>
          <a:xfrm>
            <a:off x="6810317" y="4446123"/>
            <a:ext cx="70293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138"/>
          <p:cNvSpPr/>
          <p:nvPr/>
        </p:nvSpPr>
        <p:spPr>
          <a:xfrm>
            <a:off x="926567" y="2298636"/>
            <a:ext cx="2860430" cy="1323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Работа в системах (Закупки и Договор) осуществляется по стандартному сценарию «Формирование ДС – заказ»</a:t>
            </a:r>
          </a:p>
        </p:txBody>
      </p:sp>
      <p:sp>
        <p:nvSpPr>
          <p:cNvPr id="46" name="Заголовок 4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процесса и работа в системах </a:t>
            </a:r>
            <a:br>
              <a:rPr lang="ru-RU" dirty="0" smtClean="0"/>
            </a:br>
            <a:r>
              <a:rPr lang="ru-RU" dirty="0" smtClean="0"/>
              <a:t>Шаг 2. Формирование спецификаций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371600"/>
            <a:ext cx="1655763" cy="591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Присоединение к договору Гринатом оформлено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96317" y="1439163"/>
            <a:ext cx="655781" cy="369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6755940" y="3445841"/>
            <a:ext cx="1800000" cy="2029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ЕОС Договор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4492285" y="3434621"/>
            <a:ext cx="1800000" cy="20521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Закупки 2.0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2" name="Цилиндр 141"/>
          <p:cNvSpPr/>
          <p:nvPr/>
        </p:nvSpPr>
        <p:spPr>
          <a:xfrm>
            <a:off x="1956555" y="4084196"/>
            <a:ext cx="798552" cy="756587"/>
          </a:xfrm>
          <a:prstGeom prst="ca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Учетная система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685568" y="4581828"/>
            <a:ext cx="1489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Потребность (Потребляющая заявка)</a:t>
            </a:r>
            <a:r>
              <a:rPr lang="ru-RU" sz="1000" dirty="0" smtClean="0"/>
              <a:t> </a:t>
            </a:r>
          </a:p>
          <a:p>
            <a:pPr algn="ctr"/>
            <a:r>
              <a:rPr lang="ru-RU" sz="1000" dirty="0" smtClean="0"/>
              <a:t>В соответствии с согласованной спецификацией</a:t>
            </a:r>
            <a:endParaRPr lang="ru-RU" sz="1000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6975735" y="4198468"/>
            <a:ext cx="1368000" cy="10404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ДС-заказ к рамочному договору</a:t>
            </a:r>
            <a:endParaRPr lang="ru-RU" sz="11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4707307" y="4205766"/>
            <a:ext cx="1368000" cy="10348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Потребляющая заявка</a:t>
            </a:r>
            <a:endParaRPr lang="ru-RU" sz="1100" dirty="0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8928485" y="3445840"/>
            <a:ext cx="1800000" cy="2029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ЕОС Договор, ЕОСДО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1" name="Прямая со стрелкой 150"/>
          <p:cNvCxnSpPr>
            <a:stCxn id="142" idx="4"/>
            <a:endCxn id="141" idx="1"/>
          </p:cNvCxnSpPr>
          <p:nvPr/>
        </p:nvCxnSpPr>
        <p:spPr>
          <a:xfrm flipV="1">
            <a:off x="2755107" y="4460678"/>
            <a:ext cx="1737178" cy="18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9140690" y="4198468"/>
            <a:ext cx="1368000" cy="1024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Стандартный функционал заключения ДС, публикации на ЕИС</a:t>
            </a:r>
            <a:endParaRPr lang="ru-RU" sz="1100" dirty="0"/>
          </a:p>
        </p:txBody>
      </p:sp>
      <p:cxnSp>
        <p:nvCxnSpPr>
          <p:cNvPr id="102" name="Прямая со стрелкой 101"/>
          <p:cNvCxnSpPr>
            <a:stCxn id="141" idx="3"/>
            <a:endCxn id="140" idx="1"/>
          </p:cNvCxnSpPr>
          <p:nvPr/>
        </p:nvCxnSpPr>
        <p:spPr>
          <a:xfrm flipV="1">
            <a:off x="6292285" y="4460677"/>
            <a:ext cx="463655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оединительная линия уступом 110"/>
          <p:cNvCxnSpPr>
            <a:stCxn id="149" idx="3"/>
            <a:endCxn id="142" idx="3"/>
          </p:cNvCxnSpPr>
          <p:nvPr/>
        </p:nvCxnSpPr>
        <p:spPr>
          <a:xfrm flipH="1">
            <a:off x="2355831" y="4460676"/>
            <a:ext cx="8372654" cy="380107"/>
          </a:xfrm>
          <a:prstGeom prst="bentConnector4">
            <a:avLst>
              <a:gd name="adj1" fmla="val -2730"/>
              <a:gd name="adj2" fmla="val 383865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140" idx="3"/>
            <a:endCxn id="149" idx="1"/>
          </p:cNvCxnSpPr>
          <p:nvPr/>
        </p:nvCxnSpPr>
        <p:spPr>
          <a:xfrm flipV="1">
            <a:off x="8555940" y="4460676"/>
            <a:ext cx="372545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960331" y="2326139"/>
            <a:ext cx="2812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Согласование заявки на потребление </a:t>
            </a:r>
            <a:r>
              <a:rPr lang="ru-RU" sz="1000" b="1" u="sng" dirty="0" smtClean="0"/>
              <a:t>вне информационных систем</a:t>
            </a:r>
            <a:r>
              <a:rPr lang="ru-RU" sz="1000" b="1" dirty="0" smtClean="0"/>
              <a:t>:</a:t>
            </a:r>
          </a:p>
          <a:p>
            <a:endParaRPr lang="ru-RU" sz="1000" b="1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/>
              <a:t>Заказчик подает потребность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 smtClean="0"/>
              <a:t>Гринатом формирует расчет стоимости и проект спецификации и направляет Заказчику</a:t>
            </a:r>
            <a:endParaRPr lang="ru-RU" sz="1000" dirty="0"/>
          </a:p>
        </p:txBody>
      </p:sp>
      <p:cxnSp>
        <p:nvCxnSpPr>
          <p:cNvPr id="18" name="Прямая со стрелкой 17"/>
          <p:cNvCxnSpPr>
            <a:stCxn id="5" idx="2"/>
            <a:endCxn id="139" idx="0"/>
          </p:cNvCxnSpPr>
          <p:nvPr/>
        </p:nvCxnSpPr>
        <p:spPr>
          <a:xfrm>
            <a:off x="2351882" y="1963450"/>
            <a:ext cx="4900" cy="33518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139" idx="2"/>
            <a:endCxn id="142" idx="1"/>
          </p:cNvCxnSpPr>
          <p:nvPr/>
        </p:nvCxnSpPr>
        <p:spPr>
          <a:xfrm flipH="1">
            <a:off x="2355831" y="3622588"/>
            <a:ext cx="951" cy="46160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8" y="340728"/>
            <a:ext cx="8200021" cy="355118"/>
          </a:xfrm>
        </p:spPr>
        <p:txBody>
          <a:bodyPr/>
          <a:lstStyle/>
          <a:p>
            <a:r>
              <a:rPr lang="ru-RU" dirty="0"/>
              <a:t>Описание процесса в учетной системе (1С </a:t>
            </a:r>
            <a:r>
              <a:rPr lang="en-US" dirty="0"/>
              <a:t>ERP 2.0)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7578" y="1380315"/>
            <a:ext cx="113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учетной системе создается системный документ План закупок, заводится и выбирается </a:t>
            </a:r>
            <a:r>
              <a:rPr lang="ru-RU" dirty="0"/>
              <a:t>номенклатура «Информационно-технологическая поддержка и сопровождение: оборудования, программного обеспечения, информационных систем и баз данных, телекоммуникационных систем, систем обеспечения информационной </a:t>
            </a:r>
            <a:r>
              <a:rPr lang="ru-RU" dirty="0" smtClean="0"/>
              <a:t>безопасности»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549" y="6487342"/>
            <a:ext cx="959468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*</a:t>
            </a:r>
            <a:r>
              <a:rPr lang="ru-RU" sz="1100" dirty="0"/>
              <a:t>Подробно работа </a:t>
            </a:r>
            <a:r>
              <a:rPr lang="ru-RU" sz="1100" dirty="0" smtClean="0"/>
              <a:t>описана </a:t>
            </a:r>
            <a:r>
              <a:rPr lang="ru-RU" sz="1100" dirty="0"/>
              <a:t>в </a:t>
            </a:r>
            <a:r>
              <a:rPr lang="ru-RU" sz="1100" dirty="0" smtClean="0"/>
              <a:t>Инструкции</a:t>
            </a:r>
            <a:r>
              <a:rPr lang="en-US" sz="1100" dirty="0" smtClean="0"/>
              <a:t> </a:t>
            </a:r>
            <a:r>
              <a:rPr lang="ru-RU" sz="1100" dirty="0" smtClean="0"/>
              <a:t>«</a:t>
            </a:r>
            <a:r>
              <a:rPr lang="ru-RU" sz="1100" dirty="0"/>
              <a:t>Инструкция D-1C1-1.17.01 Ведение заявок на закупку ТМЦ и услуг работ</a:t>
            </a:r>
            <a:r>
              <a:rPr lang="ru-RU" sz="1100" dirty="0" smtClean="0"/>
              <a:t>»</a:t>
            </a:r>
            <a:endParaRPr lang="ru-RU" sz="11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7578" y="863783"/>
            <a:ext cx="55685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latin typeface="+mj-lt"/>
              </a:rPr>
              <a:t>Заведение потребности</a:t>
            </a:r>
            <a:endParaRPr lang="ru-RU" sz="200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8" y="2920274"/>
            <a:ext cx="11195493" cy="27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363162" y="1950673"/>
            <a:ext cx="1225752" cy="1192545"/>
          </a:xfrm>
          <a:prstGeom prst="ellipse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17" y="225911"/>
            <a:ext cx="8200021" cy="355118"/>
          </a:xfrm>
        </p:spPr>
        <p:txBody>
          <a:bodyPr/>
          <a:lstStyle/>
          <a:p>
            <a:r>
              <a:rPr lang="ru-RU" dirty="0" smtClean="0"/>
              <a:t>Описание процесса в Закупки 2.0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1947" y="1192357"/>
            <a:ext cx="113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Позиция Детализированной потребности создается в учетной системе</a:t>
            </a:r>
            <a:r>
              <a:rPr lang="en-US" dirty="0" smtClean="0"/>
              <a:t> </a:t>
            </a:r>
            <a:r>
              <a:rPr lang="ru-RU" dirty="0" smtClean="0"/>
              <a:t>без привязки к ГИД, </a:t>
            </a:r>
            <a:r>
              <a:rPr lang="ru-RU" dirty="0"/>
              <a:t>наименование услуги может быть </a:t>
            </a:r>
            <a:r>
              <a:rPr lang="ru-RU" dirty="0" smtClean="0"/>
              <a:t>указано </a:t>
            </a:r>
            <a:r>
              <a:rPr lang="ru-RU" dirty="0"/>
              <a:t>в виде текстовой </a:t>
            </a:r>
            <a:r>
              <a:rPr lang="ru-RU" dirty="0" smtClean="0"/>
              <a:t>позиции</a:t>
            </a:r>
            <a:r>
              <a:rPr lang="en-US" dirty="0" smtClean="0"/>
              <a:t> (</a:t>
            </a:r>
            <a:r>
              <a:rPr lang="ru-RU" dirty="0" smtClean="0"/>
              <a:t>1 строкой).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0" y="3339749"/>
            <a:ext cx="234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Детализированная потребность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1170" y="4301313"/>
            <a:ext cx="30381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 smtClean="0">
                <a:solidFill>
                  <a:srgbClr val="FF0000"/>
                </a:solidFill>
              </a:rPr>
              <a:t>! </a:t>
            </a:r>
            <a:r>
              <a:rPr lang="ru-RU" sz="1700" i="1" dirty="0" smtClean="0"/>
              <a:t>ДП создается в системе ЕРП, где обязательно нужно указать признак «Заключения рамочного договора».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991030" y="3632136"/>
            <a:ext cx="1415156" cy="198792"/>
          </a:xfrm>
          <a:prstGeom prst="rightArrow">
            <a:avLst/>
          </a:prstGeom>
          <a:solidFill>
            <a:srgbClr val="3D75E4"/>
          </a:solidFill>
          <a:ln>
            <a:solidFill>
              <a:srgbClr val="3D7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09" y="2122659"/>
            <a:ext cx="799643" cy="9091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1947" y="689934"/>
            <a:ext cx="80427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 smtClean="0">
                <a:latin typeface="+mj-lt"/>
              </a:rPr>
              <a:t>Формирование детализированной потребности</a:t>
            </a:r>
            <a:endParaRPr lang="ru-RU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548" y="6389406"/>
            <a:ext cx="725896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*</a:t>
            </a:r>
            <a:r>
              <a:rPr lang="ru-RU" sz="1100" dirty="0"/>
              <a:t>Подробно работа с </a:t>
            </a:r>
            <a:r>
              <a:rPr lang="ru-RU" sz="1100" dirty="0" smtClean="0"/>
              <a:t>ДП </a:t>
            </a:r>
            <a:r>
              <a:rPr lang="ru-RU" sz="1100" dirty="0"/>
              <a:t>описана в Инструкции «Закупки2.0. 02.04_Детализированная </a:t>
            </a:r>
            <a:r>
              <a:rPr lang="ru-RU" sz="1100" dirty="0" smtClean="0"/>
              <a:t>потребность»</a:t>
            </a:r>
            <a:endParaRPr lang="ru-RU" sz="11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5700"/>
          <a:stretch/>
        </p:blipFill>
        <p:spPr>
          <a:xfrm>
            <a:off x="3459339" y="2035278"/>
            <a:ext cx="8630970" cy="42732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8835" y="5440086"/>
            <a:ext cx="523584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Количество = 1</a:t>
            </a:r>
          </a:p>
          <a:p>
            <a:r>
              <a:rPr lang="ru-RU" sz="1400" dirty="0"/>
              <a:t>Плановая цена без НДС = предельная стоимость (без НДС)</a:t>
            </a:r>
          </a:p>
        </p:txBody>
      </p:sp>
    </p:spTree>
    <p:extLst>
      <p:ext uri="{BB962C8B-B14F-4D97-AF65-F5344CB8AC3E}">
        <p14:creationId xmlns:p14="http://schemas.microsoft.com/office/powerpoint/2010/main" val="8348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198704</TotalTime>
  <Words>1514</Words>
  <Application>Microsoft Office PowerPoint</Application>
  <PresentationFormat>Широкоэкранный</PresentationFormat>
  <Paragraphs>203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19</vt:i4>
      </vt:variant>
    </vt:vector>
  </HeadingPairs>
  <TitlesOfParts>
    <vt:vector size="41" baseType="lpstr">
      <vt:lpstr>Arial</vt:lpstr>
      <vt:lpstr>Calibri</vt:lpstr>
      <vt:lpstr>Courier New</vt:lpstr>
      <vt:lpstr>Rosatom</vt:lpstr>
      <vt:lpstr>Rosatom Light</vt:lpstr>
      <vt:lpstr>Symbol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b-default</vt:lpstr>
      <vt:lpstr>Новая схема закупки и контрактации ИТ-услуг  АО «Гринатом»</vt:lpstr>
      <vt:lpstr>Содержание</vt:lpstr>
      <vt:lpstr>Цель и эффекты для отрасли</vt:lpstr>
      <vt:lpstr>Структура договора присоединения</vt:lpstr>
      <vt:lpstr>Порядок присоединения и подписания спецификации</vt:lpstr>
      <vt:lpstr>Схема процесса и работа в системах Шаг 1. Заключение договора (присоединение)</vt:lpstr>
      <vt:lpstr>Описание процесса и работа в системах  Шаг 2. Формирование спецификаций</vt:lpstr>
      <vt:lpstr>Описание процесса в учетной системе (1С ERP 2.0) </vt:lpstr>
      <vt:lpstr>Описание процесса в Закупки 2.0  </vt:lpstr>
      <vt:lpstr>Описание процесса в Закупки 2.0  </vt:lpstr>
      <vt:lpstr>Презентация PowerPoint</vt:lpstr>
      <vt:lpstr>Описание процесса в Закупки 2.0</vt:lpstr>
      <vt:lpstr>Описание процесса в Закупки 2.0  </vt:lpstr>
      <vt:lpstr>Описание процесса в Закупки 2.0  </vt:lpstr>
      <vt:lpstr>Описание процесса в ЕОС Договор</vt:lpstr>
      <vt:lpstr>Описание процесса в учетной системе (1С ERP 2.0)  </vt:lpstr>
      <vt:lpstr>Описание процесса в Закупки 2.0 </vt:lpstr>
      <vt:lpstr>Описание процесса в ЕОС Договор</vt:lpstr>
      <vt:lpstr>Описание процесса в ЕОС Договор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Шумакова Лада Сергеевна</cp:lastModifiedBy>
  <cp:revision>1239</cp:revision>
  <cp:lastPrinted>2024-10-14T09:40:20Z</cp:lastPrinted>
  <dcterms:created xsi:type="dcterms:W3CDTF">2021-10-19T14:08:40Z</dcterms:created>
  <dcterms:modified xsi:type="dcterms:W3CDTF">2025-12-04T14:36:24Z</dcterms:modified>
</cp:coreProperties>
</file>